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723" r:id="rId5"/>
    <p:sldMasterId id="2147483742" r:id="rId6"/>
  </p:sldMasterIdLst>
  <p:notesMasterIdLst>
    <p:notesMasterId r:id="rId47"/>
  </p:notesMasterIdLst>
  <p:handoutMasterIdLst>
    <p:handoutMasterId r:id="rId48"/>
  </p:handoutMasterIdLst>
  <p:sldIdLst>
    <p:sldId id="325" r:id="rId7"/>
    <p:sldId id="343" r:id="rId8"/>
    <p:sldId id="260" r:id="rId9"/>
    <p:sldId id="332" r:id="rId10"/>
    <p:sldId id="257" r:id="rId11"/>
    <p:sldId id="3386" r:id="rId12"/>
    <p:sldId id="263" r:id="rId13"/>
    <p:sldId id="1660" r:id="rId14"/>
    <p:sldId id="259" r:id="rId15"/>
    <p:sldId id="3385" r:id="rId16"/>
    <p:sldId id="567" r:id="rId17"/>
    <p:sldId id="1118" r:id="rId18"/>
    <p:sldId id="258" r:id="rId19"/>
    <p:sldId id="3384" r:id="rId20"/>
    <p:sldId id="556" r:id="rId21"/>
    <p:sldId id="3377" r:id="rId22"/>
    <p:sldId id="566" r:id="rId23"/>
    <p:sldId id="262" r:id="rId24"/>
    <p:sldId id="558" r:id="rId25"/>
    <p:sldId id="563" r:id="rId26"/>
    <p:sldId id="3383" r:id="rId27"/>
    <p:sldId id="3363" r:id="rId28"/>
    <p:sldId id="3361" r:id="rId29"/>
    <p:sldId id="3400" r:id="rId30"/>
    <p:sldId id="3398" r:id="rId31"/>
    <p:sldId id="3399" r:id="rId32"/>
    <p:sldId id="3380" r:id="rId33"/>
    <p:sldId id="3389" r:id="rId34"/>
    <p:sldId id="3382" r:id="rId35"/>
    <p:sldId id="1614" r:id="rId36"/>
    <p:sldId id="3346" r:id="rId37"/>
    <p:sldId id="559" r:id="rId38"/>
    <p:sldId id="3375" r:id="rId39"/>
    <p:sldId id="3381" r:id="rId40"/>
    <p:sldId id="3397" r:id="rId41"/>
    <p:sldId id="3379" r:id="rId42"/>
    <p:sldId id="3378" r:id="rId43"/>
    <p:sldId id="328" r:id="rId44"/>
    <p:sldId id="345" r:id="rId45"/>
    <p:sldId id="329"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SLIDES" id="{D4B04A26-677D-4F42-935A-AFC5E88D43B3}">
          <p14:sldIdLst>
            <p14:sldId id="325"/>
            <p14:sldId id="343"/>
            <p14:sldId id="260"/>
            <p14:sldId id="332"/>
            <p14:sldId id="257"/>
            <p14:sldId id="3386"/>
            <p14:sldId id="263"/>
            <p14:sldId id="1660"/>
            <p14:sldId id="259"/>
            <p14:sldId id="3385"/>
            <p14:sldId id="567"/>
            <p14:sldId id="1118"/>
            <p14:sldId id="258"/>
            <p14:sldId id="3384"/>
            <p14:sldId id="556"/>
            <p14:sldId id="3377"/>
            <p14:sldId id="566"/>
            <p14:sldId id="262"/>
            <p14:sldId id="558"/>
            <p14:sldId id="563"/>
            <p14:sldId id="3383"/>
            <p14:sldId id="3363"/>
            <p14:sldId id="3361"/>
            <p14:sldId id="3400"/>
            <p14:sldId id="3398"/>
            <p14:sldId id="3399"/>
            <p14:sldId id="3380"/>
            <p14:sldId id="3389"/>
            <p14:sldId id="3382"/>
            <p14:sldId id="1614"/>
            <p14:sldId id="3346"/>
            <p14:sldId id="559"/>
            <p14:sldId id="3375"/>
            <p14:sldId id="3381"/>
            <p14:sldId id="3397"/>
            <p14:sldId id="3379"/>
            <p14:sldId id="3378"/>
            <p14:sldId id="328"/>
            <p14:sldId id="345"/>
          </p14:sldIdLst>
        </p14:section>
        <p14:section name="REFERENCE SLIDES" id="{1BF493E7-959B-4098-9BC3-C5CDEA4CA9C0}">
          <p14:sldIdLst>
            <p14:sldId id="32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en Ford" initials="BF" lastIdx="7" clrIdx="0"/>
  <p:cmAuthor id="2" name="Jessica Lodien" initials="JL" lastIdx="16" clrIdx="1">
    <p:extLst>
      <p:ext uri="{19B8F6BF-5375-455C-9EA6-DF929625EA0E}">
        <p15:presenceInfo xmlns:p15="http://schemas.microsoft.com/office/powerpoint/2012/main" userId="S::jessica@queldesign.com::455b67a3-ee6b-4a1d-81db-5983c896bc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9E52"/>
    <a:srgbClr val="F7F7F7"/>
    <a:srgbClr val="777777"/>
    <a:srgbClr val="E3E3E3"/>
    <a:srgbClr val="00AF6F"/>
    <a:srgbClr val="5B5D5D"/>
    <a:srgbClr val="007840"/>
    <a:srgbClr val="F2F2F2"/>
    <a:srgbClr val="F2F2F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0FD4-A72B-446F-B576-8F4387099580}" v="5" dt="2019-10-19T12:23:01.9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37" autoAdjust="0"/>
    <p:restoredTop sz="82266" autoAdjust="0"/>
  </p:normalViewPr>
  <p:slideViewPr>
    <p:cSldViewPr snapToGrid="0">
      <p:cViewPr varScale="1">
        <p:scale>
          <a:sx n="119" d="100"/>
          <a:sy n="119" d="100"/>
        </p:scale>
        <p:origin x="1452"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17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1E63A2-433C-2447-B893-859ADBD60160}" type="slidenum">
              <a:rPr lang="en-US" smtClean="0"/>
              <a:t>‹#›</a:t>
            </a:fld>
            <a:endParaRPr lang="en-US"/>
          </a:p>
        </p:txBody>
      </p:sp>
    </p:spTree>
    <p:extLst>
      <p:ext uri="{BB962C8B-B14F-4D97-AF65-F5344CB8AC3E}">
        <p14:creationId xmlns:p14="http://schemas.microsoft.com/office/powerpoint/2010/main" val="1001722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6353FC-0869-45D3-95AF-CC29198471C2}" type="datetimeFigureOut">
              <a:rPr lang="en-US" smtClean="0"/>
              <a:t>10/31/2019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65AC4-17B0-4E19-8496-B264E70A18D3}" type="slidenum">
              <a:rPr lang="en-US" smtClean="0"/>
              <a:t>‹#›</a:t>
            </a:fld>
            <a:endParaRPr lang="en-US"/>
          </a:p>
        </p:txBody>
      </p:sp>
    </p:spTree>
    <p:extLst>
      <p:ext uri="{BB962C8B-B14F-4D97-AF65-F5344CB8AC3E}">
        <p14:creationId xmlns:p14="http://schemas.microsoft.com/office/powerpoint/2010/main" val="379893469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Unsupervised_learning" TargetMode="External"/><Relationship Id="rId13" Type="http://schemas.openxmlformats.org/officeDocument/2006/relationships/hyperlink" Target="https://en.wikipedia.org/wiki/Boltzmann_machine" TargetMode="External"/><Relationship Id="rId3" Type="http://schemas.openxmlformats.org/officeDocument/2006/relationships/hyperlink" Target="https://medium.com/datadriveninvestor/neural-networks-activation-functions-e371202b56ff" TargetMode="External"/><Relationship Id="rId7" Type="http://schemas.openxmlformats.org/officeDocument/2006/relationships/hyperlink" Target="https://en.wikipedia.org/wiki/Semi-supervised_learning" TargetMode="External"/><Relationship Id="rId12" Type="http://schemas.openxmlformats.org/officeDocument/2006/relationships/hyperlink" Target="https://en.wikipedia.org/wiki/Deep_belief_network"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Supervised_learning" TargetMode="External"/><Relationship Id="rId11" Type="http://schemas.openxmlformats.org/officeDocument/2006/relationships/hyperlink" Target="https://en.wikipedia.org/wiki/Generative_model" TargetMode="External"/><Relationship Id="rId5" Type="http://schemas.openxmlformats.org/officeDocument/2006/relationships/hyperlink" Target="https://en.wikipedia.org/wiki/Learning_representation" TargetMode="External"/><Relationship Id="rId10" Type="http://schemas.openxmlformats.org/officeDocument/2006/relationships/hyperlink" Target="https://en.wikipedia.org/wiki/Propositional_formula" TargetMode="External"/><Relationship Id="rId4" Type="http://schemas.openxmlformats.org/officeDocument/2006/relationships/hyperlink" Target="https://en.wikipedia.org/wiki/Machine_learning" TargetMode="External"/><Relationship Id="rId9" Type="http://schemas.openxmlformats.org/officeDocument/2006/relationships/hyperlink" Target="https://en.wikipedia.org/wiki/Artificial_neural_network"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Artificial_neural_network"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Unsupervised_learning" TargetMode="External"/><Relationship Id="rId12" Type="http://schemas.openxmlformats.org/officeDocument/2006/relationships/hyperlink" Target="https://en.wikipedia.org/wiki/Boltzmann_machin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emi-supervised_learning" TargetMode="External"/><Relationship Id="rId11" Type="http://schemas.openxmlformats.org/officeDocument/2006/relationships/hyperlink" Target="https://en.wikipedia.org/wiki/Deep_belief_network" TargetMode="External"/><Relationship Id="rId5" Type="http://schemas.openxmlformats.org/officeDocument/2006/relationships/hyperlink" Target="https://en.wikipedia.org/wiki/Supervised_learning" TargetMode="External"/><Relationship Id="rId10" Type="http://schemas.openxmlformats.org/officeDocument/2006/relationships/hyperlink" Target="https://en.wikipedia.org/wiki/Generative_model" TargetMode="External"/><Relationship Id="rId4" Type="http://schemas.openxmlformats.org/officeDocument/2006/relationships/hyperlink" Target="https://en.wikipedia.org/wiki/Learning_representation" TargetMode="External"/><Relationship Id="rId9" Type="http://schemas.openxmlformats.org/officeDocument/2006/relationships/hyperlink" Target="https://en.wikipedia.org/wiki/Propositional_formula"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a:t>
            </a:fld>
            <a:endParaRPr lang="en-US"/>
          </a:p>
        </p:txBody>
      </p:sp>
    </p:spTree>
    <p:extLst>
      <p:ext uri="{BB962C8B-B14F-4D97-AF65-F5344CB8AC3E}">
        <p14:creationId xmlns:p14="http://schemas.microsoft.com/office/powerpoint/2010/main" val="3975946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https://aitold.me/ </a:t>
            </a:r>
          </a:p>
          <a:p>
            <a:endParaRPr lang="en-US" dirty="0"/>
          </a:p>
          <a:p>
            <a:pPr rtl="0" fontAlgn="ctr"/>
            <a:r>
              <a:rPr lang="en-US" sz="1200" kern="1200" dirty="0">
                <a:solidFill>
                  <a:schemeClr val="tx1"/>
                </a:solidFill>
                <a:effectLst/>
                <a:latin typeface="+mn-lt"/>
                <a:ea typeface="+mn-ea"/>
                <a:cs typeface="+mn-cs"/>
              </a:rPr>
              <a:t>Limitations in certain ML algorithms</a:t>
            </a:r>
          </a:p>
          <a:p>
            <a:pPr rtl="0" fontAlgn="ctr"/>
            <a:r>
              <a:rPr lang="en-US" sz="1200" kern="1200" dirty="0">
                <a:solidFill>
                  <a:schemeClr val="tx1"/>
                </a:solidFill>
                <a:effectLst/>
                <a:latin typeface="+mn-lt"/>
                <a:ea typeface="+mn-ea"/>
                <a:cs typeface="+mn-cs"/>
              </a:rPr>
              <a:t>SA tour</a:t>
            </a:r>
          </a:p>
          <a:p>
            <a:pPr rtl="0" fontAlgn="ctr"/>
            <a:r>
              <a:rPr lang="en-US" sz="1200" kern="1200" dirty="0">
                <a:solidFill>
                  <a:schemeClr val="tx1"/>
                </a:solidFill>
                <a:effectLst/>
                <a:latin typeface="+mn-lt"/>
                <a:ea typeface="+mn-ea"/>
                <a:cs typeface="+mn-cs"/>
              </a:rPr>
              <a:t>Hard to find wild dogs</a:t>
            </a:r>
          </a:p>
          <a:p>
            <a:pPr rtl="0" fontAlgn="ctr"/>
            <a:r>
              <a:rPr lang="en-US" sz="1200" kern="1200" dirty="0">
                <a:solidFill>
                  <a:schemeClr val="tx1"/>
                </a:solidFill>
                <a:effectLst/>
                <a:latin typeface="+mn-lt"/>
                <a:ea typeface="+mn-ea"/>
                <a:cs typeface="+mn-cs"/>
              </a:rPr>
              <a:t>Can you find it?</a:t>
            </a:r>
          </a:p>
          <a:p>
            <a:pPr rtl="0" fontAlgn="ctr"/>
            <a:r>
              <a:rPr lang="en-US" sz="1200" kern="1200" dirty="0">
                <a:solidFill>
                  <a:schemeClr val="tx1"/>
                </a:solidFill>
                <a:effectLst/>
                <a:latin typeface="+mn-lt"/>
                <a:ea typeface="+mn-ea"/>
                <a:cs typeface="+mn-cs"/>
              </a:rPr>
              <a:t>Just a blow up</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200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dirty="0"/>
              <a:t>Inputs, layers, and outputs</a:t>
            </a:r>
          </a:p>
          <a:p>
            <a:r>
              <a:rPr lang="en-US" dirty="0"/>
              <a:t>Explain the linear-ness of the + b</a:t>
            </a:r>
          </a:p>
          <a:p>
            <a:r>
              <a:rPr lang="en-US" dirty="0"/>
              <a:t>Explain how sigmoid is just one example of an activation function</a:t>
            </a:r>
          </a:p>
          <a:p>
            <a:r>
              <a:rPr lang="en-US" dirty="0">
                <a:hlinkClick r:id="rId3"/>
              </a:rPr>
              <a:t>https://medium.com/datadriveninvestor/neural-networks-activation-functions-e371202b56ff</a:t>
            </a:r>
            <a:endParaRPr lang="en-US" dirty="0"/>
          </a:p>
          <a:p>
            <a:r>
              <a:rPr lang="en-US" dirty="0"/>
              <a:t>Now when you get to an output, depending on the layers, you may do this again. And there are different ways of connecting outputs but we won’t get into it</a:t>
            </a:r>
          </a:p>
          <a:p>
            <a:r>
              <a:rPr lang="en-US" dirty="0"/>
              <a:t>But this notion of getting to an output, is called feedforward (calculating a y)</a:t>
            </a:r>
          </a:p>
          <a:p>
            <a:r>
              <a:rPr lang="en-US" dirty="0"/>
              <a:t>Next we need to determine how off were we? How wrong were we? We call this a LOSS function. Here, as an example, I’ve provided a sum of squares loss function</a:t>
            </a:r>
          </a:p>
          <a:p>
            <a:r>
              <a:rPr lang="en-US" dirty="0"/>
              <a:t>You’re just going to have to trust me on this one because we don’t have time to derive it</a:t>
            </a:r>
          </a:p>
          <a:p>
            <a:r>
              <a:rPr lang="en-US" dirty="0"/>
              <a:t>We want to know are we getting closer or not? Which way do we move to make loss less?</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Neural Networks consist of the following components</a:t>
            </a: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input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x</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arbitrary amount of </a:t>
            </a:r>
            <a:r>
              <a:rPr lang="en-US" sz="1200" b="1" i="0" kern="1200" dirty="0">
                <a:solidFill>
                  <a:schemeClr val="tx1"/>
                </a:solidFill>
                <a:effectLst/>
                <a:latin typeface="+mn-lt"/>
                <a:ea typeface="+mn-ea"/>
                <a:cs typeface="+mn-cs"/>
              </a:rPr>
              <a:t>hidden layers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1" i="0" kern="1200" dirty="0">
                <a:solidFill>
                  <a:schemeClr val="tx1"/>
                </a:solidFill>
                <a:effectLst/>
                <a:latin typeface="+mn-lt"/>
                <a:ea typeface="+mn-ea"/>
                <a:cs typeface="+mn-cs"/>
              </a:rPr>
              <a:t>output layer</a:t>
            </a:r>
            <a:r>
              <a:rPr lang="en-US" sz="1200" b="0" i="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ŷ</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set of </a:t>
            </a:r>
            <a:r>
              <a:rPr lang="en-US" sz="1200" b="1" i="0" kern="1200" dirty="0">
                <a:solidFill>
                  <a:schemeClr val="tx1"/>
                </a:solidFill>
                <a:effectLst/>
                <a:latin typeface="+mn-lt"/>
                <a:ea typeface="+mn-ea"/>
                <a:cs typeface="+mn-cs"/>
              </a:rPr>
              <a:t>weights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biases</a:t>
            </a:r>
            <a:r>
              <a:rPr lang="en-US" sz="1200" b="0" i="0" kern="1200" dirty="0">
                <a:solidFill>
                  <a:schemeClr val="tx1"/>
                </a:solidFill>
                <a:effectLst/>
                <a:latin typeface="+mn-lt"/>
                <a:ea typeface="+mn-ea"/>
                <a:cs typeface="+mn-cs"/>
              </a:rPr>
              <a:t> between each layer, </a:t>
            </a:r>
            <a:r>
              <a:rPr lang="en-US" sz="1200" b="1" i="1" kern="1200" dirty="0">
                <a:solidFill>
                  <a:schemeClr val="tx1"/>
                </a:solidFill>
                <a:effectLst/>
                <a:latin typeface="+mn-lt"/>
                <a:ea typeface="+mn-ea"/>
                <a:cs typeface="+mn-cs"/>
              </a:rPr>
              <a:t>W and b</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choice of </a:t>
            </a:r>
            <a:r>
              <a:rPr lang="en-US" sz="1200" b="1" i="0" kern="1200" dirty="0">
                <a:solidFill>
                  <a:schemeClr val="tx1"/>
                </a:solidFill>
                <a:effectLst/>
                <a:latin typeface="+mn-lt"/>
                <a:ea typeface="+mn-ea"/>
                <a:cs typeface="+mn-cs"/>
              </a:rPr>
              <a:t>activation function</a:t>
            </a:r>
            <a:r>
              <a:rPr lang="en-US" sz="1200" b="0" i="0" kern="1200" dirty="0">
                <a:solidFill>
                  <a:schemeClr val="tx1"/>
                </a:solidFill>
                <a:effectLst/>
                <a:latin typeface="+mn-lt"/>
                <a:ea typeface="+mn-ea"/>
                <a:cs typeface="+mn-cs"/>
              </a:rPr>
              <a:t> for each hidden layer, </a:t>
            </a:r>
            <a:r>
              <a:rPr lang="en-US" sz="1200" b="1" i="1" kern="1200" dirty="0">
                <a:solidFill>
                  <a:schemeClr val="tx1"/>
                </a:solidFill>
                <a:effectLst/>
                <a:latin typeface="+mn-lt"/>
                <a:ea typeface="+mn-ea"/>
                <a:cs typeface="+mn-cs"/>
              </a:rPr>
              <a:t>σ</a:t>
            </a:r>
            <a:r>
              <a:rPr lang="en-US" sz="1200" b="0" i="0" kern="1200" dirty="0">
                <a:solidFill>
                  <a:schemeClr val="tx1"/>
                </a:solidFill>
                <a:effectLst/>
                <a:latin typeface="+mn-lt"/>
                <a:ea typeface="+mn-ea"/>
                <a:cs typeface="+mn-cs"/>
              </a:rPr>
              <a:t>. In this tutorial, we’ll use a Sigmoid activation function.</a:t>
            </a:r>
          </a:p>
          <a:p>
            <a:endParaRPr lang="en-US" dirty="0"/>
          </a:p>
          <a:p>
            <a:endParaRPr lang="en-US" dirty="0"/>
          </a:p>
          <a:p>
            <a:r>
              <a:rPr lang="en-US" dirty="0"/>
              <a:t>https://www.youtube.com/watch?v=QSaZGT4-6EY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4" tooltip="Machine learning"/>
              </a:rPr>
              <a:t>machine learning</a:t>
            </a:r>
            <a:r>
              <a:rPr lang="en-US" dirty="0"/>
              <a:t> methods based on </a:t>
            </a:r>
            <a:r>
              <a:rPr lang="en-US" dirty="0">
                <a:hlinkClick r:id="rId5" tooltip="Learning representation"/>
              </a:rPr>
              <a:t>learning data representations</a:t>
            </a:r>
            <a:r>
              <a:rPr lang="en-US" dirty="0"/>
              <a:t>, as opposed to task-specific algorithms. Learning can be </a:t>
            </a:r>
            <a:r>
              <a:rPr lang="en-US" dirty="0">
                <a:hlinkClick r:id="rId6" tooltip="Supervised learning"/>
              </a:rPr>
              <a:t>supervised</a:t>
            </a:r>
            <a:r>
              <a:rPr lang="en-US" dirty="0"/>
              <a:t>, </a:t>
            </a:r>
            <a:r>
              <a:rPr lang="en-US" dirty="0">
                <a:hlinkClick r:id="rId7" tooltip="Semi-supervised learning"/>
              </a:rPr>
              <a:t>semi-supervised</a:t>
            </a:r>
            <a:r>
              <a:rPr lang="en-US" dirty="0"/>
              <a:t> or </a:t>
            </a:r>
            <a:r>
              <a:rPr lang="en-US" dirty="0">
                <a:hlinkClick r:id="rId8" tooltip="Unsupervised learning"/>
              </a:rPr>
              <a:t>unsupervised</a:t>
            </a:r>
            <a:r>
              <a:rPr lang="en-US" dirty="0"/>
              <a:t>. Most modern deep learning models are based on an </a:t>
            </a:r>
            <a:r>
              <a:rPr lang="en-US" dirty="0">
                <a:hlinkClick r:id="rId9" tooltip="Artificial neural network"/>
              </a:rPr>
              <a:t>artificial neural network</a:t>
            </a:r>
            <a:r>
              <a:rPr lang="en-US" dirty="0"/>
              <a:t>, although they can also include </a:t>
            </a:r>
            <a:r>
              <a:rPr lang="en-US" dirty="0">
                <a:hlinkClick r:id="rId10" tooltip="Propositional formula"/>
              </a:rPr>
              <a:t>propositional formulas</a:t>
            </a:r>
            <a:r>
              <a:rPr lang="en-US" dirty="0"/>
              <a:t> or latent variables organized layer-wise in deep </a:t>
            </a:r>
            <a:r>
              <a:rPr lang="en-US" dirty="0">
                <a:hlinkClick r:id="rId11" tooltip="Generative model"/>
              </a:rPr>
              <a:t>generative models</a:t>
            </a:r>
            <a:r>
              <a:rPr lang="en-US" dirty="0"/>
              <a:t> such as the nodes in </a:t>
            </a:r>
            <a:r>
              <a:rPr lang="en-US" dirty="0">
                <a:hlinkClick r:id="rId12" tooltip="Deep belief network"/>
              </a:rPr>
              <a:t>deep belief networks</a:t>
            </a:r>
            <a:r>
              <a:rPr lang="en-US" dirty="0"/>
              <a:t> and deep </a:t>
            </a:r>
            <a:r>
              <a:rPr lang="en-US" dirty="0">
                <a:hlinkClick r:id="rId13"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73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dirty="0"/>
              <a:t>https://</a:t>
            </a:r>
            <a:r>
              <a:rPr lang="en-US" dirty="0" err="1"/>
              <a:t>www.youtube.com</a:t>
            </a:r>
            <a:r>
              <a:rPr lang="en-US" dirty="0"/>
              <a:t>/</a:t>
            </a:r>
            <a:r>
              <a:rPr lang="en-US" dirty="0" err="1"/>
              <a:t>watch?v</a:t>
            </a:r>
            <a:r>
              <a:rPr lang="en-US" dirty="0"/>
              <a:t>=QSaZGT4-6EY </a:t>
            </a:r>
          </a:p>
          <a:p>
            <a:r>
              <a:rPr lang="en-US" dirty="0"/>
              <a:t>https://</a:t>
            </a:r>
            <a:r>
              <a:rPr lang="en-US" dirty="0" err="1"/>
              <a:t>www.mathworks.com</a:t>
            </a:r>
            <a:r>
              <a:rPr lang="en-US" dirty="0"/>
              <a:t>/discovery/deep-</a:t>
            </a:r>
            <a:r>
              <a:rPr lang="en-US" dirty="0" err="1"/>
              <a:t>learning.html</a:t>
            </a:r>
            <a:r>
              <a:rPr lang="en-US" dirty="0"/>
              <a:t> </a:t>
            </a:r>
          </a:p>
          <a:p>
            <a:r>
              <a:rPr lang="en-US" dirty="0"/>
              <a:t>https://www.datasciencecentral.com/profiles/blogs/the-mathematics-of-data-science-understanding-the-foundations-of </a:t>
            </a:r>
          </a:p>
          <a:p>
            <a:r>
              <a:rPr lang="en-US" dirty="0"/>
              <a:t>https://towardsdatascience.com/a-gentle-journey-from-linear-regression-to-neural-networks-68881590760e</a:t>
            </a:r>
          </a:p>
          <a:p>
            <a:endParaRPr lang="en-US" dirty="0"/>
          </a:p>
          <a:p>
            <a:r>
              <a:rPr lang="en-US" dirty="0"/>
              <a:t>Deep learning, a subset of machine learning, is a part of a broader family of </a:t>
            </a:r>
            <a:r>
              <a:rPr lang="en-US" dirty="0">
                <a:hlinkClick r:id="rId3" tooltip="Machine learning"/>
              </a:rPr>
              <a:t>machine learning</a:t>
            </a:r>
            <a:r>
              <a:rPr lang="en-US" dirty="0"/>
              <a:t> methods based on </a:t>
            </a:r>
            <a:r>
              <a:rPr lang="en-US" dirty="0">
                <a:hlinkClick r:id="rId4" tooltip="Learning representation"/>
              </a:rPr>
              <a:t>learning data representations</a:t>
            </a:r>
            <a:r>
              <a:rPr lang="en-US" dirty="0"/>
              <a:t>, as opposed to task-specific algorithms. Learning can be </a:t>
            </a:r>
            <a:r>
              <a:rPr lang="en-US" dirty="0">
                <a:hlinkClick r:id="rId5" tooltip="Supervised learning"/>
              </a:rPr>
              <a:t>supervised</a:t>
            </a:r>
            <a:r>
              <a:rPr lang="en-US" dirty="0"/>
              <a:t>, </a:t>
            </a:r>
            <a:r>
              <a:rPr lang="en-US" dirty="0">
                <a:hlinkClick r:id="rId6" tooltip="Semi-supervised learning"/>
              </a:rPr>
              <a:t>semi-supervised</a:t>
            </a:r>
            <a:r>
              <a:rPr lang="en-US" dirty="0"/>
              <a:t> or </a:t>
            </a:r>
            <a:r>
              <a:rPr lang="en-US" dirty="0">
                <a:hlinkClick r:id="rId7" tooltip="Unsupervised learning"/>
              </a:rPr>
              <a:t>unsupervised</a:t>
            </a:r>
            <a:r>
              <a:rPr lang="en-US" dirty="0"/>
              <a:t>. Most modern deep learning models are based on an </a:t>
            </a:r>
            <a:r>
              <a:rPr lang="en-US" dirty="0">
                <a:hlinkClick r:id="rId8" tooltip="Artificial neural network"/>
              </a:rPr>
              <a:t>artificial neural network</a:t>
            </a:r>
            <a:r>
              <a:rPr lang="en-US" dirty="0"/>
              <a:t>, although they can also include </a:t>
            </a:r>
            <a:r>
              <a:rPr lang="en-US" dirty="0">
                <a:hlinkClick r:id="rId9" tooltip="Propositional formula"/>
              </a:rPr>
              <a:t>propositional formulas</a:t>
            </a:r>
            <a:r>
              <a:rPr lang="en-US" dirty="0"/>
              <a:t> or latent variables organized layer-wise in deep </a:t>
            </a:r>
            <a:r>
              <a:rPr lang="en-US" dirty="0">
                <a:hlinkClick r:id="rId10" tooltip="Generative model"/>
              </a:rPr>
              <a:t>generative models</a:t>
            </a:r>
            <a:r>
              <a:rPr lang="en-US" dirty="0"/>
              <a:t> such as the nodes in </a:t>
            </a:r>
            <a:r>
              <a:rPr lang="en-US" dirty="0">
                <a:hlinkClick r:id="rId11" tooltip="Deep belief network"/>
              </a:rPr>
              <a:t>deep belief networks</a:t>
            </a:r>
            <a:r>
              <a:rPr lang="en-US" dirty="0"/>
              <a:t> and deep </a:t>
            </a:r>
            <a:r>
              <a:rPr lang="en-US" dirty="0">
                <a:hlinkClick r:id="rId12" tooltip="Boltzmann machine"/>
              </a:rPr>
              <a:t>Boltzmann machines</a:t>
            </a:r>
            <a:r>
              <a:rPr lang="en-US" dirty="0"/>
              <a:t>. </a:t>
            </a:r>
          </a:p>
          <a:p>
            <a:endParaRPr lang="en-US" dirty="0"/>
          </a:p>
          <a:p>
            <a:r>
              <a:rPr lang="en-US" dirty="0"/>
              <a:t>DL uses a hierarchical level of artificial neural networks to carry out the process of machine learning. The artificial neural networks are built like the human brain, with neuron nodes connected together like a web. While traditional programs build analysis with data in a linear way, the hierarchical function of deep learning systems enables machines to process data with a nonlinear approach. The ”Deep” in Deep Learning refers to the number of layers where the data is transformed. </a:t>
            </a:r>
          </a:p>
          <a:p>
            <a:endParaRPr lang="en-US" dirty="0"/>
          </a:p>
          <a:p>
            <a:r>
              <a:rPr lang="en-US" dirty="0"/>
              <a:t>The first layer of the neural network processes a raw data input. In the case of fraud detection, the amount of a bank transaction is accepted and acted on and passed to the next layer as output. The next layer takes the second layer’s information and includes raw data like geographic location and makes the machine’s pattern even better. This continues across all levels of the neuron network.</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4955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25</a:t>
            </a:fld>
            <a:endParaRPr lang="en-US"/>
          </a:p>
        </p:txBody>
      </p:sp>
    </p:spTree>
    <p:extLst>
      <p:ext uri="{BB962C8B-B14F-4D97-AF65-F5344CB8AC3E}">
        <p14:creationId xmlns:p14="http://schemas.microsoft.com/office/powerpoint/2010/main" val="4128866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https://www.youtube.com/watch?v=-zT1Zi_ukSk</a:t>
            </a:r>
          </a:p>
          <a:p>
            <a:r>
              <a:rPr lang="en-US" dirty="0"/>
              <a:t>James </a:t>
            </a:r>
            <a:r>
              <a:rPr lang="en-US" dirty="0" err="1"/>
              <a:t>Mccaffrey</a:t>
            </a:r>
            <a:r>
              <a:rPr lang="en-US" dirty="0"/>
              <a:t> explains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26</a:t>
            </a:fld>
            <a:endParaRPr lang="en-US"/>
          </a:p>
        </p:txBody>
      </p:sp>
    </p:spTree>
    <p:extLst>
      <p:ext uri="{BB962C8B-B14F-4D97-AF65-F5344CB8AC3E}">
        <p14:creationId xmlns:p14="http://schemas.microsoft.com/office/powerpoint/2010/main" val="357100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VGG 16</a:t>
            </a:r>
          </a:p>
        </p:txBody>
      </p:sp>
      <p:sp>
        <p:nvSpPr>
          <p:cNvPr id="4" name="Slide Number Placeholder 3"/>
          <p:cNvSpPr>
            <a:spLocks noGrp="1"/>
          </p:cNvSpPr>
          <p:nvPr>
            <p:ph type="sldNum" sz="quarter" idx="5"/>
          </p:nvPr>
        </p:nvSpPr>
        <p:spPr/>
        <p:txBody>
          <a:bodyPr/>
          <a:lstStyle/>
          <a:p>
            <a:fld id="{DDD65AC4-17B0-4E19-8496-B264E70A18D3}" type="slidenum">
              <a:rPr lang="en-US" smtClean="0"/>
              <a:t>27</a:t>
            </a:fld>
            <a:endParaRPr lang="en-US"/>
          </a:p>
        </p:txBody>
      </p:sp>
    </p:spTree>
    <p:extLst>
      <p:ext uri="{BB962C8B-B14F-4D97-AF65-F5344CB8AC3E}">
        <p14:creationId xmlns:p14="http://schemas.microsoft.com/office/powerpoint/2010/main" val="1020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 name="Rectangle 3"/>
          <p:cNvSpPr/>
          <p:nvPr/>
        </p:nvSpPr>
        <p:spPr>
          <a:xfrm>
            <a:off x="381000" y="8790702"/>
            <a:ext cx="3429000" cy="2308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panose="020F0502020204030204"/>
                <a:ea typeface="+mn-ea"/>
                <a:cs typeface="+mn-cs"/>
              </a:rPr>
              <a:t>Data Science Blog - https://buckwoody.wordpress.com/</a:t>
            </a:r>
          </a:p>
        </p:txBody>
      </p:sp>
    </p:spTree>
    <p:extLst>
      <p:ext uri="{BB962C8B-B14F-4D97-AF65-F5344CB8AC3E}">
        <p14:creationId xmlns:p14="http://schemas.microsoft.com/office/powerpoint/2010/main" val="2189795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services</a:t>
            </a:r>
          </a:p>
          <a:p>
            <a:pPr marL="285750" indent="-285750">
              <a:buFont typeface="Arial" panose="020B0604020202020204" pitchFamily="34" charset="0"/>
              <a:buChar char="•"/>
            </a:pPr>
            <a:r>
              <a:rPr lang="en-US" dirty="0"/>
              <a:t>Machine learning at big data scale</a:t>
            </a:r>
          </a:p>
          <a:p>
            <a:pPr marL="285750" indent="-285750">
              <a:buFont typeface="Arial" panose="020B0604020202020204" pitchFamily="34" charset="0"/>
              <a:buChar char="•"/>
            </a:pPr>
            <a:r>
              <a:rPr lang="en-US" dirty="0"/>
              <a:t>Container based AI deployment from cloud to edge</a:t>
            </a:r>
          </a:p>
          <a:p>
            <a:pPr marL="285750" indent="-285750">
              <a:buFont typeface="Arial" panose="020B0604020202020204" pitchFamily="34" charset="0"/>
              <a:buChar char="•"/>
            </a:pPr>
            <a:r>
              <a:rPr lang="en-US" dirty="0"/>
              <a:t>Rapid, scale out, collaborative experimentation</a:t>
            </a:r>
          </a:p>
          <a:p>
            <a:pPr marL="285750" indent="-285750">
              <a:buFont typeface="Arial" panose="020B0604020202020204" pitchFamily="34" charset="0"/>
              <a:buChar char="•"/>
            </a:pPr>
            <a:r>
              <a:rPr lang="en-US" dirty="0"/>
              <a:t>AI powered data wrangling </a:t>
            </a:r>
          </a:p>
          <a:p>
            <a:pPr marL="285750" indent="-285750">
              <a:buFont typeface="Arial" panose="020B0604020202020204" pitchFamily="34" charset="0"/>
              <a:buChar char="•"/>
            </a:pPr>
            <a:r>
              <a:rPr lang="en-US" dirty="0"/>
              <a:t>Spark, Docker, Cognitive Toolkit, TensorFlow, Caffe, and more</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Azure Databricks</a:t>
            </a:r>
          </a:p>
          <a:p>
            <a:pPr marL="0" indent="0">
              <a:buFont typeface="Arial" panose="020B0604020202020204" pitchFamily="34" charset="0"/>
              <a:buNone/>
            </a:pPr>
            <a:r>
              <a:rPr lang="en-US" dirty="0"/>
              <a:t>Bring teams together in an interactive workspace. From data gathering to model creation, use Databricks Notebooks to unify the process and instantly deploy to production. Launch your new Spark environment with a single click. Integrate effortlessly with a wide variety of data stores and services such as Azure SQL Data Warehouse, Azure Cosmos DB, Azure Data Lake Store, Azure Blob storage, Azure Event Hubs, Azure IoT Hub, and Azure Data Factory. Add advanced artificial intelligence (AI) capabilities instantly and share your insights through rich integration with Power BI.</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 Ignite Sessions -  </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10/31/2019 3:16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3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extremely valuable in disconnected scenarios where predictions have to be made on the edge w/o connectivity to the cloud.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dirty="0">
                <a:solidFill>
                  <a:schemeClr val="tx1"/>
                </a:solidFill>
                <a:effectLst/>
                <a:latin typeface="+mn-lt"/>
                <a:ea typeface="+mn-ea"/>
                <a:cs typeface="+mn-cs"/>
              </a:rPr>
              <a:t> </a:t>
            </a:r>
          </a:p>
          <a:p>
            <a:r>
              <a:rPr lang="en-US" sz="1200" i="1" kern="1200" dirty="0">
                <a:solidFill>
                  <a:schemeClr val="tx1"/>
                </a:solidFill>
                <a:effectLst/>
                <a:latin typeface="+mn-lt"/>
                <a:ea typeface="+mn-ea"/>
                <a:cs typeface="+mn-cs"/>
              </a:rPr>
              <a:t>So, you should be excited with our Machine Learning portfolio.</a:t>
            </a:r>
          </a:p>
          <a:p>
            <a:endParaRPr lang="en-US" sz="1200" i="1"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Because SQL is everywhere</a:t>
            </a:r>
          </a:p>
          <a:p>
            <a:pPr rtl="0" fontAlgn="ctr"/>
            <a:r>
              <a:rPr lang="en-US" sz="1200" kern="1200" dirty="0">
                <a:solidFill>
                  <a:schemeClr val="tx1"/>
                </a:solidFill>
                <a:effectLst/>
                <a:latin typeface="+mn-lt"/>
                <a:ea typeface="+mn-ea"/>
                <a:cs typeface="+mn-cs"/>
              </a:rPr>
              <a:t>You can </a:t>
            </a:r>
            <a:r>
              <a:rPr lang="en-US" sz="1200" kern="1200" dirty="0" err="1">
                <a:solidFill>
                  <a:schemeClr val="tx1"/>
                </a:solidFill>
                <a:effectLst/>
                <a:latin typeface="+mn-lt"/>
                <a:ea typeface="+mn-ea"/>
                <a:cs typeface="+mn-cs"/>
              </a:rPr>
              <a:t>trian</a:t>
            </a:r>
            <a:r>
              <a:rPr lang="en-US" sz="1200" kern="1200" dirty="0">
                <a:solidFill>
                  <a:schemeClr val="tx1"/>
                </a:solidFill>
                <a:effectLst/>
                <a:latin typeface="+mn-lt"/>
                <a:ea typeface="+mn-ea"/>
                <a:cs typeface="+mn-cs"/>
              </a:rPr>
              <a:t> in the cloud and deploy it in the cloud</a:t>
            </a:r>
          </a:p>
          <a:p>
            <a:pPr rtl="0" fontAlgn="ctr"/>
            <a:r>
              <a:rPr lang="en-US" sz="1200" kern="1200" dirty="0">
                <a:solidFill>
                  <a:schemeClr val="tx1"/>
                </a:solidFill>
                <a:effectLst/>
                <a:latin typeface="+mn-lt"/>
                <a:ea typeface="+mn-ea"/>
                <a:cs typeface="+mn-cs"/>
              </a:rPr>
              <a:t>e.g. Edge</a:t>
            </a:r>
          </a:p>
          <a:p>
            <a:endParaRPr lang="en-US" i="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10/31/2019 3:16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9759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2425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8150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Joke - next holiday party and you don’t have anything to talk about. You can talk about this and put it on their resume</a:t>
            </a:r>
          </a:p>
          <a:p>
            <a:r>
              <a:rPr lang="en-US" sz="1200" kern="1200" dirty="0">
                <a:solidFill>
                  <a:schemeClr val="tx1"/>
                </a:solidFill>
                <a:effectLst/>
                <a:latin typeface="+mn-lt"/>
                <a:ea typeface="+mn-ea"/>
                <a:cs typeface="+mn-cs"/>
              </a:rPr>
              <a:t>Set the tone that you're the expert but you will simplify this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4</a:t>
            </a:fld>
            <a:endParaRPr lang="en-US"/>
          </a:p>
        </p:txBody>
      </p:sp>
    </p:spTree>
    <p:extLst>
      <p:ext uri="{BB962C8B-B14F-4D97-AF65-F5344CB8AC3E}">
        <p14:creationId xmlns:p14="http://schemas.microsoft.com/office/powerpoint/2010/main" val="239629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AI and Data Science. Let's start with DS</a:t>
            </a:r>
          </a:p>
          <a:p>
            <a:pPr rtl="0" fontAlgn="ctr"/>
            <a:r>
              <a:rPr lang="en-US" sz="1200" kern="1200" dirty="0">
                <a:solidFill>
                  <a:schemeClr val="tx1"/>
                </a:solidFill>
                <a:effectLst/>
                <a:latin typeface="+mn-lt"/>
                <a:ea typeface="+mn-ea"/>
                <a:cs typeface="+mn-cs"/>
              </a:rPr>
              <a:t>Everything you already know how to do but adding scientific process</a:t>
            </a:r>
          </a:p>
          <a:p>
            <a:pPr rtl="0" fontAlgn="ctr"/>
            <a:r>
              <a:rPr lang="en-US" sz="1200" kern="1200" dirty="0">
                <a:solidFill>
                  <a:schemeClr val="tx1"/>
                </a:solidFill>
                <a:effectLst/>
                <a:latin typeface="+mn-lt"/>
                <a:ea typeface="+mn-ea"/>
                <a:cs typeface="+mn-cs"/>
              </a:rPr>
              <a:t>Data and science</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7</a:t>
            </a:fld>
            <a:endParaRPr lang="en-US"/>
          </a:p>
        </p:txBody>
      </p:sp>
    </p:spTree>
    <p:extLst>
      <p:ext uri="{BB962C8B-B14F-4D97-AF65-F5344CB8AC3E}">
        <p14:creationId xmlns:p14="http://schemas.microsoft.com/office/powerpoint/2010/main" val="230328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Distinguished by input systems, any mathematical technique that mimics human behavior</a:t>
            </a:r>
          </a:p>
          <a:p>
            <a:r>
              <a:rPr lang="en-US" dirty="0"/>
              <a:t>ML: Using combinations of mathematical formulae to act over data, improving a prediction or classification from that data</a:t>
            </a:r>
          </a:p>
          <a:p>
            <a:r>
              <a:rPr lang="en-US" dirty="0"/>
              <a:t>DL: Using specialized layers of algorithms to train a model through the layers to create a prediction or classification</a:t>
            </a:r>
          </a:p>
          <a:p>
            <a:endParaRPr lang="en-US" dirty="0"/>
          </a:p>
          <a:p>
            <a:r>
              <a:rPr lang="en-US" dirty="0"/>
              <a:t>As an example, a machine learning workflow starts with relevant features being manually extracted from images. The features are then used to create a model that categorizes the objects in the image. With a deep learning workflow, relevant features are automatically extracted from images. In addition, deep learning performs “end-to-end learning” – where a network is given raw data and a task to perform, such as classification, and it learns how to do this automatically.</a:t>
            </a:r>
          </a:p>
          <a:p>
            <a:endParaRPr lang="en-US" dirty="0"/>
          </a:p>
          <a:p>
            <a:r>
              <a:rPr lang="en-US" dirty="0"/>
              <a:t>Another key difference is deep learning algorithms scale with data, whereas shallow learning converges. Shallow learning refers to machine learning methods that plateau at a certain level of performance when you add more examples and training data to the network.</a:t>
            </a:r>
          </a:p>
          <a:p>
            <a:endParaRPr lang="en-US" dirty="0"/>
          </a:p>
          <a:p>
            <a:r>
              <a:rPr lang="en-US" dirty="0"/>
              <a:t>A key advantage of deep learning networks is that they often continue to improve as the size of your data increases.</a:t>
            </a:r>
          </a:p>
          <a:p>
            <a:endParaRPr lang="en-US" dirty="0"/>
          </a:p>
          <a:p>
            <a:pPr rtl="0" fontAlgn="ctr"/>
            <a:r>
              <a:rPr lang="en-US" sz="1200" kern="1200" dirty="0">
                <a:solidFill>
                  <a:schemeClr val="tx1"/>
                </a:solidFill>
                <a:effectLst/>
                <a:latin typeface="+mn-lt"/>
                <a:ea typeface="+mn-ea"/>
                <a:cs typeface="+mn-cs"/>
              </a:rPr>
              <a:t>So what's artificial intelligence</a:t>
            </a:r>
          </a:p>
          <a:p>
            <a:pPr rtl="0" fontAlgn="ctr"/>
            <a:r>
              <a:rPr lang="en-US" sz="1200" kern="1200" dirty="0">
                <a:solidFill>
                  <a:schemeClr val="tx1"/>
                </a:solidFill>
                <a:effectLst/>
                <a:latin typeface="+mn-lt"/>
                <a:ea typeface="+mn-ea"/>
                <a:cs typeface="+mn-cs"/>
              </a:rPr>
              <a:t>1957 - 1950s - we are so good with computers we can figure this out</a:t>
            </a:r>
          </a:p>
          <a:p>
            <a:pPr lvl="1" rtl="0" fontAlgn="ctr"/>
            <a:r>
              <a:rPr lang="en-US" sz="1200" kern="1200" dirty="0">
                <a:solidFill>
                  <a:schemeClr val="tx1"/>
                </a:solidFill>
                <a:effectLst/>
                <a:latin typeface="+mn-lt"/>
                <a:ea typeface="+mn-ea"/>
                <a:cs typeface="+mn-cs"/>
              </a:rPr>
              <a:t>Like a kid with a burger or a salad, I know what they want</a:t>
            </a:r>
          </a:p>
          <a:p>
            <a:pPr lvl="1" rtl="0" fontAlgn="ctr"/>
            <a:r>
              <a:rPr lang="en-US" sz="1200" kern="1200" dirty="0">
                <a:solidFill>
                  <a:schemeClr val="tx1"/>
                </a:solidFill>
                <a:effectLst/>
                <a:latin typeface="+mn-lt"/>
                <a:ea typeface="+mn-ea"/>
                <a:cs typeface="+mn-cs"/>
              </a:rPr>
              <a:t>People are so predictable</a:t>
            </a:r>
          </a:p>
          <a:p>
            <a:pPr lvl="1" rtl="0" fontAlgn="ctr"/>
            <a:r>
              <a:rPr lang="en-US" sz="1200" kern="1200" dirty="0">
                <a:solidFill>
                  <a:schemeClr val="tx1"/>
                </a:solidFill>
                <a:effectLst/>
                <a:latin typeface="+mn-lt"/>
                <a:ea typeface="+mn-ea"/>
                <a:cs typeface="+mn-cs"/>
              </a:rPr>
              <a:t>We can quantify anything a human thinks</a:t>
            </a:r>
          </a:p>
          <a:p>
            <a:pPr lvl="1" rtl="0" fontAlgn="ctr"/>
            <a:r>
              <a:rPr lang="en-US" sz="1200" kern="1200" dirty="0">
                <a:solidFill>
                  <a:schemeClr val="tx1"/>
                </a:solidFill>
                <a:effectLst/>
                <a:latin typeface="+mn-lt"/>
                <a:ea typeface="+mn-ea"/>
                <a:cs typeface="+mn-cs"/>
              </a:rPr>
              <a:t>So they tried some things and it didn't quite work out so it went dormant</a:t>
            </a:r>
          </a:p>
          <a:p>
            <a:pPr lvl="1" rtl="0" fontAlgn="ctr"/>
            <a:r>
              <a:rPr lang="en-US" sz="1200" kern="1200" dirty="0">
                <a:solidFill>
                  <a:schemeClr val="tx1"/>
                </a:solidFill>
                <a:effectLst/>
                <a:latin typeface="+mn-lt"/>
                <a:ea typeface="+mn-ea"/>
                <a:cs typeface="+mn-cs"/>
              </a:rPr>
              <a:t>Then</a:t>
            </a:r>
          </a:p>
          <a:p>
            <a:pPr rtl="0" fontAlgn="ctr"/>
            <a:r>
              <a:rPr lang="en-US" sz="1200" kern="1200" dirty="0">
                <a:solidFill>
                  <a:schemeClr val="tx1"/>
                </a:solidFill>
                <a:effectLst/>
                <a:latin typeface="+mn-lt"/>
                <a:ea typeface="+mn-ea"/>
                <a:cs typeface="+mn-cs"/>
              </a:rPr>
              <a:t>1980s - data mining</a:t>
            </a:r>
          </a:p>
          <a:p>
            <a:pPr lvl="1" rtl="0" fontAlgn="ctr"/>
            <a:r>
              <a:rPr lang="en-US" sz="1200" kern="1200" dirty="0">
                <a:solidFill>
                  <a:schemeClr val="tx1"/>
                </a:solidFill>
                <a:effectLst/>
                <a:latin typeface="+mn-lt"/>
                <a:ea typeface="+mn-ea"/>
                <a:cs typeface="+mn-cs"/>
              </a:rPr>
              <a:t>Using statistics to predict from </a:t>
            </a:r>
            <a:r>
              <a:rPr lang="en-US" sz="1200" kern="1200" dirty="0" err="1">
                <a:solidFill>
                  <a:schemeClr val="tx1"/>
                </a:solidFill>
                <a:effectLst/>
                <a:latin typeface="+mn-lt"/>
                <a:ea typeface="+mn-ea"/>
                <a:cs typeface="+mn-cs"/>
              </a:rPr>
              <a:t>largers</a:t>
            </a:r>
            <a:r>
              <a:rPr lang="en-US" sz="1200" kern="1200" dirty="0">
                <a:solidFill>
                  <a:schemeClr val="tx1"/>
                </a:solidFill>
                <a:effectLst/>
                <a:latin typeface="+mn-lt"/>
                <a:ea typeface="+mn-ea"/>
                <a:cs typeface="+mn-cs"/>
              </a:rPr>
              <a:t> sets of data</a:t>
            </a:r>
          </a:p>
          <a:p>
            <a:pPr lvl="1" rtl="0" fontAlgn="ctr"/>
            <a:r>
              <a:rPr lang="en-US" sz="1200" kern="1200" dirty="0">
                <a:solidFill>
                  <a:schemeClr val="tx1"/>
                </a:solidFill>
                <a:effectLst/>
                <a:latin typeface="+mn-lt"/>
                <a:ea typeface="+mn-ea"/>
                <a:cs typeface="+mn-cs"/>
              </a:rPr>
              <a:t>Combining symbolic logic and data mining</a:t>
            </a:r>
          </a:p>
          <a:p>
            <a:pPr lvl="1" rtl="0" fontAlgn="ctr"/>
            <a:r>
              <a:rPr lang="en-US" sz="1200" kern="1200" dirty="0">
                <a:solidFill>
                  <a:schemeClr val="tx1"/>
                </a:solidFill>
                <a:effectLst/>
                <a:latin typeface="+mn-lt"/>
                <a:ea typeface="+mn-ea"/>
                <a:cs typeface="+mn-cs"/>
              </a:rPr>
              <a:t>Machine learning </a:t>
            </a:r>
          </a:p>
          <a:p>
            <a:pPr lvl="1" rtl="0" fontAlgn="ctr"/>
            <a:r>
              <a:rPr lang="en-US" sz="1200" kern="1200" dirty="0">
                <a:solidFill>
                  <a:schemeClr val="tx1"/>
                </a:solidFill>
                <a:effectLst/>
                <a:latin typeface="+mn-lt"/>
                <a:ea typeface="+mn-ea"/>
                <a:cs typeface="+mn-cs"/>
              </a:rPr>
              <a:t>Able to handle big data</a:t>
            </a:r>
          </a:p>
          <a:p>
            <a:pPr lvl="1" rtl="0" fontAlgn="ctr"/>
            <a:r>
              <a:rPr lang="en-US" sz="1200" kern="1200" dirty="0">
                <a:solidFill>
                  <a:schemeClr val="tx1"/>
                </a:solidFill>
                <a:effectLst/>
                <a:latin typeface="+mn-lt"/>
                <a:ea typeface="+mn-ea"/>
                <a:cs typeface="+mn-cs"/>
              </a:rPr>
              <a:t>Mature in the ML space</a:t>
            </a:r>
          </a:p>
          <a:p>
            <a:pPr rtl="0" fontAlgn="ctr"/>
            <a:r>
              <a:rPr lang="en-US" sz="1200" kern="1200" dirty="0">
                <a:solidFill>
                  <a:schemeClr val="tx1"/>
                </a:solidFill>
                <a:effectLst/>
                <a:latin typeface="+mn-lt"/>
                <a:ea typeface="+mn-ea"/>
                <a:cs typeface="+mn-cs"/>
              </a:rPr>
              <a:t>2010s DL got more developed</a:t>
            </a:r>
          </a:p>
          <a:p>
            <a:pPr lvl="1" rtl="0" fontAlgn="ctr"/>
            <a:r>
              <a:rPr lang="en-US" sz="1200" kern="1200" dirty="0">
                <a:solidFill>
                  <a:schemeClr val="tx1"/>
                </a:solidFill>
                <a:effectLst/>
                <a:latin typeface="+mn-lt"/>
                <a:ea typeface="+mn-ea"/>
                <a:cs typeface="+mn-cs"/>
              </a:rPr>
              <a:t>Involving layers to do more complex things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10/31/2019 3:16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30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Talking through again symbolic</a:t>
            </a:r>
          </a:p>
          <a:p>
            <a:pPr rtl="0" fontAlgn="ctr"/>
            <a:r>
              <a:rPr lang="en-US" sz="1200" kern="1200" dirty="0">
                <a:solidFill>
                  <a:schemeClr val="tx1"/>
                </a:solidFill>
                <a:effectLst/>
                <a:latin typeface="+mn-lt"/>
                <a:ea typeface="+mn-ea"/>
                <a:cs typeface="+mn-cs"/>
              </a:rPr>
              <a:t>Just a bunch of if then</a:t>
            </a:r>
          </a:p>
          <a:p>
            <a:pPr rtl="0" fontAlgn="ctr"/>
            <a:r>
              <a:rPr lang="en-US" sz="1200" kern="1200" dirty="0">
                <a:solidFill>
                  <a:schemeClr val="tx1"/>
                </a:solidFill>
                <a:effectLst/>
                <a:latin typeface="+mn-lt"/>
                <a:ea typeface="+mn-ea"/>
                <a:cs typeface="+mn-cs"/>
              </a:rPr>
              <a:t>We can change the questions</a:t>
            </a:r>
          </a:p>
          <a:p>
            <a:pPr rtl="0" fontAlgn="ctr"/>
            <a:r>
              <a:rPr lang="en-US" sz="1200" kern="1200" dirty="0">
                <a:solidFill>
                  <a:schemeClr val="tx1"/>
                </a:solidFill>
                <a:effectLst/>
                <a:latin typeface="+mn-lt"/>
                <a:ea typeface="+mn-ea"/>
                <a:cs typeface="+mn-cs"/>
              </a:rPr>
              <a:t>If you add more syllables, they pay you more money </a:t>
            </a:r>
          </a:p>
          <a:p>
            <a:pPr rtl="0" fontAlgn="ctr"/>
            <a:r>
              <a:rPr lang="en-US" sz="1200" kern="1200" dirty="0">
                <a:solidFill>
                  <a:schemeClr val="tx1"/>
                </a:solidFill>
                <a:effectLst/>
                <a:latin typeface="+mn-lt"/>
                <a:ea typeface="+mn-ea"/>
                <a:cs typeface="+mn-cs"/>
              </a:rPr>
              <a:t>If </a:t>
            </a:r>
            <a:r>
              <a:rPr lang="en-US" sz="1200" kern="1200" dirty="0" err="1">
                <a:solidFill>
                  <a:schemeClr val="tx1"/>
                </a:solidFill>
                <a:effectLst/>
                <a:latin typeface="+mn-lt"/>
                <a:ea typeface="+mn-ea"/>
                <a:cs typeface="+mn-cs"/>
              </a:rPr>
              <a:t>thens</a:t>
            </a:r>
            <a:r>
              <a:rPr lang="en-US" sz="1200" kern="1200" dirty="0">
                <a:solidFill>
                  <a:schemeClr val="tx1"/>
                </a:solidFill>
                <a:effectLst/>
                <a:latin typeface="+mn-lt"/>
                <a:ea typeface="+mn-ea"/>
                <a:cs typeface="+mn-cs"/>
              </a:rPr>
              <a:t> are experts systems</a:t>
            </a:r>
          </a:p>
          <a:p>
            <a:pPr rtl="0" fontAlgn="ctr"/>
            <a:r>
              <a:rPr lang="en-US" sz="1200" kern="1200" dirty="0">
                <a:solidFill>
                  <a:schemeClr val="tx1"/>
                </a:solidFill>
                <a:effectLst/>
                <a:latin typeface="+mn-lt"/>
                <a:ea typeface="+mn-ea"/>
                <a:cs typeface="+mn-cs"/>
              </a:rPr>
              <a:t>That's just code</a:t>
            </a:r>
          </a:p>
          <a:p>
            <a:pPr rtl="0" fontAlgn="ctr"/>
            <a:r>
              <a:rPr lang="en-US" sz="1200" kern="1200" dirty="0">
                <a:solidFill>
                  <a:schemeClr val="tx1"/>
                </a:solidFill>
                <a:effectLst/>
                <a:latin typeface="+mn-lt"/>
                <a:ea typeface="+mn-ea"/>
                <a:cs typeface="+mn-cs"/>
              </a:rPr>
              <a:t>Then statistical</a:t>
            </a:r>
          </a:p>
          <a:p>
            <a:pPr lvl="1" rtl="0" fontAlgn="ctr"/>
            <a:r>
              <a:rPr lang="en-US" sz="1200" kern="1200" dirty="0">
                <a:solidFill>
                  <a:schemeClr val="tx1"/>
                </a:solidFill>
                <a:effectLst/>
                <a:latin typeface="+mn-lt"/>
                <a:ea typeface="+mn-ea"/>
                <a:cs typeface="+mn-cs"/>
              </a:rPr>
              <a:t>Inference - how the weather is predicted</a:t>
            </a:r>
          </a:p>
          <a:p>
            <a:pPr lvl="1" rtl="0" fontAlgn="ctr"/>
            <a:r>
              <a:rPr lang="en-US" sz="1200" kern="1200" dirty="0">
                <a:solidFill>
                  <a:schemeClr val="tx1"/>
                </a:solidFill>
                <a:effectLst/>
                <a:latin typeface="+mn-lt"/>
                <a:ea typeface="+mn-ea"/>
                <a:cs typeface="+mn-cs"/>
              </a:rPr>
              <a:t>Bayesian remember bell curve model</a:t>
            </a:r>
          </a:p>
          <a:p>
            <a:pPr rtl="0" fontAlgn="ctr"/>
            <a:r>
              <a:rPr lang="en-US" sz="1200" kern="1200" dirty="0">
                <a:solidFill>
                  <a:schemeClr val="tx1"/>
                </a:solidFill>
                <a:effectLst/>
                <a:latin typeface="+mn-lt"/>
                <a:ea typeface="+mn-ea"/>
                <a:cs typeface="+mn-cs"/>
              </a:rPr>
              <a:t>This carried us along for a while</a:t>
            </a:r>
          </a:p>
          <a:p>
            <a:pPr rtl="0" fontAlgn="ctr"/>
            <a:r>
              <a:rPr lang="en-US" sz="1200" kern="1200" dirty="0">
                <a:solidFill>
                  <a:schemeClr val="tx1"/>
                </a:solidFill>
                <a:effectLst/>
                <a:latin typeface="+mn-lt"/>
                <a:ea typeface="+mn-ea"/>
                <a:cs typeface="+mn-cs"/>
              </a:rPr>
              <a:t>From all these things we got these sorts of things</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11</a:t>
            </a:fld>
            <a:endParaRPr lang="en-US"/>
          </a:p>
        </p:txBody>
      </p:sp>
    </p:spTree>
    <p:extLst>
      <p:ext uri="{BB962C8B-B14F-4D97-AF65-F5344CB8AC3E}">
        <p14:creationId xmlns:p14="http://schemas.microsoft.com/office/powerpoint/2010/main" val="26822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Vision: </a:t>
            </a:r>
            <a:r>
              <a:rPr lang="en-US" sz="12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Computer vision: </a:t>
            </a:r>
            <a:r>
              <a:rPr lang="en-US" sz="12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Content Moderator: </a:t>
            </a:r>
            <a:r>
              <a:rPr lang="en-US" sz="12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Vision Service: </a:t>
            </a:r>
            <a:r>
              <a:rPr lang="en-US" sz="12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Face</a:t>
            </a:r>
            <a:r>
              <a:rPr lang="en-US" sz="1200" kern="1200" dirty="0">
                <a:solidFill>
                  <a:schemeClr val="tx1"/>
                </a:solidFill>
                <a:effectLst/>
                <a:latin typeface="Segoe UI Light" pitchFamily="34" charset="0"/>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Video indexer: </a:t>
            </a:r>
            <a:r>
              <a:rPr lang="en-US" sz="1200" kern="1200" dirty="0">
                <a:solidFill>
                  <a:schemeClr val="tx1"/>
                </a:solidFill>
                <a:effectLst/>
                <a:latin typeface="Segoe UI Light" pitchFamily="34" charset="0"/>
                <a:ea typeface="+mn-ea"/>
                <a:cs typeface="+mn-cs"/>
              </a:rPr>
              <a:t>Easily extract insights from your videos to enrich your applications</a:t>
            </a:r>
          </a:p>
          <a:p>
            <a:r>
              <a:rPr lang="en-US" sz="1200" b="1" kern="1200" dirty="0">
                <a:solidFill>
                  <a:schemeClr val="tx1"/>
                </a:solidFill>
                <a:effectLst/>
                <a:latin typeface="Segoe UI Light" pitchFamily="34" charset="0"/>
                <a:ea typeface="+mn-ea"/>
                <a:cs typeface="+mn-cs"/>
              </a:rPr>
              <a:t>Speech:</a:t>
            </a:r>
            <a:r>
              <a:rPr lang="en-US" sz="12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Speech: </a:t>
            </a:r>
            <a:r>
              <a:rPr lang="en-US" sz="12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Speaker Recognition:</a:t>
            </a:r>
            <a:r>
              <a:rPr lang="en-US" sz="12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 Speech Service: </a:t>
            </a:r>
            <a:r>
              <a:rPr lang="en-US" sz="1200" kern="1200" dirty="0">
                <a:solidFill>
                  <a:schemeClr val="tx1"/>
                </a:solidFill>
                <a:effectLst/>
                <a:latin typeface="Segoe UI Light" pitchFamily="34" charset="0"/>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Speech:</a:t>
            </a:r>
            <a:r>
              <a:rPr lang="en-US" sz="1200" kern="1200" dirty="0">
                <a:solidFill>
                  <a:schemeClr val="tx1"/>
                </a:solidFill>
                <a:effectLst/>
                <a:latin typeface="Segoe UI Light" pitchFamily="34" charset="0"/>
                <a:ea typeface="+mn-ea"/>
                <a:cs typeface="+mn-cs"/>
              </a:rPr>
              <a:t> Easily conduct real-time speech translation on your app</a:t>
            </a:r>
          </a:p>
          <a:p>
            <a:r>
              <a:rPr lang="en-US" sz="1200" b="1" kern="1200" dirty="0">
                <a:solidFill>
                  <a:schemeClr val="tx1"/>
                </a:solidFill>
                <a:effectLst/>
                <a:latin typeface="Segoe UI Light" pitchFamily="34" charset="0"/>
                <a:ea typeface="+mn-ea"/>
                <a:cs typeface="+mn-cs"/>
              </a:rPr>
              <a:t>Language: </a:t>
            </a:r>
            <a:r>
              <a:rPr lang="en-US" sz="12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Spell Check: </a:t>
            </a:r>
            <a:r>
              <a:rPr lang="en-US" sz="12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Language Understanding (LUIS): </a:t>
            </a:r>
            <a:r>
              <a:rPr lang="en-US" sz="12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Linguistic Analysis: </a:t>
            </a:r>
            <a:r>
              <a:rPr lang="en-US" sz="12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Text Analytics: </a:t>
            </a:r>
            <a:r>
              <a:rPr lang="en-US" sz="12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Translator Text:</a:t>
            </a:r>
            <a:r>
              <a:rPr lang="en-US" sz="1200" kern="1200" dirty="0">
                <a:solidFill>
                  <a:schemeClr val="tx1"/>
                </a:solidFill>
                <a:effectLst/>
                <a:latin typeface="Segoe UI Light" pitchFamily="34" charset="0"/>
                <a:ea typeface="+mn-ea"/>
                <a:cs typeface="+mn-cs"/>
              </a:rPr>
              <a:t> Easily conduct machine translation for 60+ languages</a:t>
            </a:r>
          </a:p>
          <a:p>
            <a:r>
              <a:rPr lang="en-US" sz="1200" b="1" kern="1200" dirty="0">
                <a:solidFill>
                  <a:schemeClr val="tx1"/>
                </a:solidFill>
                <a:effectLst/>
                <a:latin typeface="Segoe UI Light" pitchFamily="34" charset="0"/>
                <a:ea typeface="+mn-ea"/>
                <a:cs typeface="+mn-cs"/>
              </a:rPr>
              <a:t>Knowledge: </a:t>
            </a:r>
            <a:r>
              <a:rPr lang="en-US" sz="12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Knowledge Exploration Service: </a:t>
            </a:r>
            <a:r>
              <a:rPr lang="en-US" sz="12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Entity Linking Service: </a:t>
            </a:r>
            <a:r>
              <a:rPr lang="en-US" sz="12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Academic Knowledge:</a:t>
            </a:r>
            <a:r>
              <a:rPr lang="en-US" sz="12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Segoe UI Light" pitchFamily="34" charset="0"/>
                <a:ea typeface="+mn-ea"/>
                <a:cs typeface="+mn-cs"/>
              </a:rPr>
              <a:t>QnA</a:t>
            </a:r>
            <a:r>
              <a:rPr lang="en-US" sz="1200" b="1" kern="1200" dirty="0">
                <a:solidFill>
                  <a:schemeClr val="tx1"/>
                </a:solidFill>
                <a:effectLst/>
                <a:latin typeface="Segoe UI Light" pitchFamily="34" charset="0"/>
                <a:ea typeface="+mn-ea"/>
                <a:cs typeface="+mn-cs"/>
              </a:rPr>
              <a:t> Maker:</a:t>
            </a:r>
            <a:r>
              <a:rPr lang="en-US" sz="1200" kern="1200" dirty="0">
                <a:solidFill>
                  <a:schemeClr val="tx1"/>
                </a:solidFill>
                <a:effectLst/>
                <a:latin typeface="Segoe UI Light" pitchFamily="34" charset="0"/>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Customer Decision Service:</a:t>
            </a:r>
            <a:r>
              <a:rPr lang="en-US" sz="1200" kern="1200" dirty="0">
                <a:solidFill>
                  <a:schemeClr val="tx1"/>
                </a:solidFill>
                <a:effectLst/>
                <a:latin typeface="Segoe UI Light" pitchFamily="34" charset="0"/>
                <a:ea typeface="+mn-ea"/>
                <a:cs typeface="+mn-cs"/>
              </a:rPr>
              <a:t> Create custom experiences with adaptive, contextual decision-making</a:t>
            </a:r>
          </a:p>
          <a:p>
            <a:r>
              <a:rPr lang="en-US" sz="1200" b="1" kern="1200" dirty="0">
                <a:solidFill>
                  <a:schemeClr val="tx1"/>
                </a:solidFill>
                <a:effectLst/>
                <a:latin typeface="Segoe UI Light" pitchFamily="34" charset="0"/>
                <a:ea typeface="+mn-ea"/>
                <a:cs typeface="+mn-cs"/>
              </a:rPr>
              <a:t>Search: </a:t>
            </a:r>
            <a:r>
              <a:rPr lang="en-US" sz="1200" kern="1200" dirty="0">
                <a:solidFill>
                  <a:schemeClr val="tx1"/>
                </a:solidFill>
                <a:effectLst/>
                <a:latin typeface="Segoe UI Light" pitchFamily="34" charset="0"/>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Autosuggest: </a:t>
            </a:r>
            <a:r>
              <a:rPr lang="en-US" sz="12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News Search: </a:t>
            </a:r>
            <a:r>
              <a:rPr lang="en-US" sz="12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Web Search: </a:t>
            </a:r>
            <a:r>
              <a:rPr lang="en-US" sz="12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Entity Search: </a:t>
            </a:r>
            <a:r>
              <a:rPr lang="en-US" sz="12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Image Search: </a:t>
            </a:r>
            <a:r>
              <a:rPr lang="en-US" sz="12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Video Search: </a:t>
            </a:r>
            <a:r>
              <a:rPr lang="en-US" sz="12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Bing Custom Search: </a:t>
            </a:r>
            <a:r>
              <a:rPr lang="en-US" sz="1200" kern="1200" dirty="0">
                <a:solidFill>
                  <a:schemeClr val="tx1"/>
                </a:solidFill>
                <a:effectLst/>
                <a:latin typeface="Segoe UI Light" pitchFamily="34" charset="0"/>
                <a:ea typeface="+mn-ea"/>
                <a:cs typeface="+mn-cs"/>
              </a:rPr>
              <a:t>Create tailored site search or vertical search experiences for topics you care about</a:t>
            </a:r>
          </a:p>
          <a:p>
            <a:r>
              <a:rPr lang="en-US" sz="1200" b="1" kern="1200" dirty="0">
                <a:solidFill>
                  <a:schemeClr val="tx1"/>
                </a:solidFill>
                <a:effectLst/>
                <a:latin typeface="Segoe UI Light" pitchFamily="34" charset="0"/>
                <a:ea typeface="+mn-ea"/>
                <a:cs typeface="+mn-cs"/>
              </a:rPr>
              <a:t>Labs: </a:t>
            </a:r>
            <a:r>
              <a:rPr lang="en-US" sz="1200" kern="1200" dirty="0">
                <a:solidFill>
                  <a:schemeClr val="tx1"/>
                </a:solidFill>
                <a:effectLst/>
                <a:latin typeface="Segoe UI Light" pitchFamily="34" charset="0"/>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Segoe UI Light" pitchFamily="34" charset="0"/>
                <a:ea typeface="+mn-ea"/>
                <a:cs typeface="+mn-cs"/>
              </a:rPr>
              <a:t>Project Prague: </a:t>
            </a:r>
            <a:r>
              <a:rPr lang="en-US" sz="12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Segoe UI Light" pitchFamily="34" charset="0"/>
                <a:ea typeface="+mn-ea"/>
                <a:cs typeface="+mn-cs"/>
              </a:rPr>
              <a:t>Project Cuzco: </a:t>
            </a:r>
            <a:r>
              <a:rPr lang="en-US" sz="1200" kern="1200" dirty="0">
                <a:solidFill>
                  <a:schemeClr val="tx1"/>
                </a:solidFill>
                <a:effectLst/>
                <a:latin typeface="Segoe UI Light" pitchFamily="34" charset="0"/>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Segoe UI Light" pitchFamily="34" charset="0"/>
                <a:ea typeface="+mn-ea"/>
                <a:cs typeface="+mn-cs"/>
              </a:rPr>
              <a:t>Project Johannesburg: </a:t>
            </a:r>
            <a:r>
              <a:rPr lang="en-US" sz="1200" kern="1200" dirty="0">
                <a:solidFill>
                  <a:schemeClr val="tx1"/>
                </a:solidFill>
                <a:effectLst/>
                <a:latin typeface="Segoe UI Light" pitchFamily="34" charset="0"/>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Segoe UI Light" pitchFamily="34" charset="0"/>
                <a:ea typeface="+mn-ea"/>
                <a:cs typeface="+mn-cs"/>
              </a:rPr>
              <a:t>Project Nanjing: </a:t>
            </a:r>
            <a:r>
              <a:rPr lang="en-US" sz="1200" kern="1200" dirty="0">
                <a:solidFill>
                  <a:schemeClr val="tx1"/>
                </a:solidFill>
                <a:effectLst/>
                <a:latin typeface="Segoe UI Light" pitchFamily="34" charset="0"/>
                <a:ea typeface="+mn-ea"/>
                <a:cs typeface="+mn-cs"/>
              </a:rPr>
              <a:t>API to calculate isochrones - time and distance-based recommendations for enterprise route optimization.</a:t>
            </a:r>
          </a:p>
          <a:p>
            <a:pPr lvl="0"/>
            <a:r>
              <a:rPr lang="en-US" sz="1200" b="1" kern="1200" dirty="0">
                <a:solidFill>
                  <a:schemeClr val="tx1"/>
                </a:solidFill>
                <a:effectLst/>
                <a:latin typeface="Segoe UI Light" pitchFamily="34" charset="0"/>
                <a:ea typeface="+mn-ea"/>
                <a:cs typeface="+mn-cs"/>
              </a:rPr>
              <a:t>Project Abu Dhabi: </a:t>
            </a:r>
            <a:r>
              <a:rPr lang="en-US" sz="1200" kern="1200" dirty="0">
                <a:solidFill>
                  <a:schemeClr val="tx1"/>
                </a:solidFill>
                <a:effectLst/>
                <a:latin typeface="Segoe UI Light" pitchFamily="34" charset="0"/>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Segoe UI Light" pitchFamily="34" charset="0"/>
                <a:ea typeface="+mn-ea"/>
                <a:cs typeface="+mn-cs"/>
              </a:rPr>
              <a:t>Project Wollongong: </a:t>
            </a:r>
            <a:r>
              <a:rPr lang="en-US" sz="12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Ex: restaurants, parks, transit stops. </a:t>
            </a:r>
            <a:endParaRPr lang="en-US" sz="1200" dirty="0">
              <a:effectLst/>
            </a:endParaRPr>
          </a:p>
          <a:p>
            <a:r>
              <a:rPr lang="en-US" sz="1200"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sz="1200" dirty="0">
                <a:effectLst/>
              </a:rPr>
              <a:t>detection, vision and speech recognition, knowledge, search and language understanding – into their applications. The collection will continuously improve, adding new APIs and updating existing ones.</a:t>
            </a:r>
          </a:p>
          <a:p>
            <a:endParaRPr lang="en-US" sz="1200" b="1" dirty="0">
              <a:effectLst/>
            </a:endParaRPr>
          </a:p>
          <a:p>
            <a:r>
              <a:rPr lang="en-US" sz="1200" b="1" dirty="0">
                <a:effectLst/>
              </a:rPr>
              <a:t>Cognitive Services includes:</a:t>
            </a:r>
          </a:p>
          <a:p>
            <a:r>
              <a:rPr lang="en-US" sz="1200" dirty="0">
                <a:effectLst/>
              </a:rPr>
              <a:t>&lt;click&gt;</a:t>
            </a:r>
          </a:p>
          <a:p>
            <a:endParaRPr lang="en-US" sz="1200" b="1" dirty="0">
              <a:effectLst/>
            </a:endParaRPr>
          </a:p>
          <a:p>
            <a:pPr lvl="0"/>
            <a:r>
              <a:rPr lang="en-US" sz="1200" dirty="0">
                <a:effectLst/>
              </a:rPr>
              <a:t>Vision: From faces to feelings, allow apps to understand images and video</a:t>
            </a:r>
          </a:p>
          <a:p>
            <a:pPr lvl="0"/>
            <a:r>
              <a:rPr lang="en-US" sz="1200" dirty="0">
                <a:effectLst/>
              </a:rPr>
              <a:t>&lt;click&gt;</a:t>
            </a:r>
          </a:p>
          <a:p>
            <a:pPr lvl="0"/>
            <a:endParaRPr lang="en-US" sz="1200" dirty="0">
              <a:effectLst/>
            </a:endParaRPr>
          </a:p>
          <a:p>
            <a:pPr lvl="0"/>
            <a:r>
              <a:rPr lang="en-US" sz="1200" dirty="0">
                <a:effectLst/>
              </a:rPr>
              <a:t>Speech: Hear and speak to users by filtering noise, identifying speakers, and understanding intent</a:t>
            </a:r>
          </a:p>
          <a:p>
            <a:pPr lvl="0"/>
            <a:r>
              <a:rPr lang="en-US" sz="1200" dirty="0">
                <a:effectLst/>
              </a:rPr>
              <a:t>&lt;click&gt;</a:t>
            </a:r>
          </a:p>
          <a:p>
            <a:pPr lvl="0"/>
            <a:endParaRPr lang="en-US" sz="1200" dirty="0">
              <a:effectLst/>
            </a:endParaRPr>
          </a:p>
          <a:p>
            <a:pPr lvl="0"/>
            <a:r>
              <a:rPr lang="en-US" sz="1200" dirty="0">
                <a:effectLst/>
              </a:rPr>
              <a:t>Language: Process text and learn how to recognize what users want</a:t>
            </a:r>
          </a:p>
          <a:p>
            <a:pPr lvl="0"/>
            <a:r>
              <a:rPr lang="en-US" sz="1200" dirty="0">
                <a:effectLst/>
              </a:rPr>
              <a:t>&lt;click&gt;</a:t>
            </a:r>
          </a:p>
          <a:p>
            <a:pPr lvl="0"/>
            <a:endParaRPr lang="en-US" sz="1200" dirty="0">
              <a:effectLst/>
            </a:endParaRPr>
          </a:p>
          <a:p>
            <a:pPr lvl="0"/>
            <a:r>
              <a:rPr lang="en-US" sz="1200" dirty="0">
                <a:effectLst/>
              </a:rPr>
              <a:t>Knowledge: Tap into rich knowledge amassed from the web, academia, or your own data</a:t>
            </a:r>
          </a:p>
          <a:p>
            <a:pPr lvl="0"/>
            <a:r>
              <a:rPr lang="en-US" sz="1200" dirty="0">
                <a:effectLst/>
              </a:rPr>
              <a:t>&lt;click&gt;</a:t>
            </a:r>
          </a:p>
          <a:p>
            <a:pPr lvl="0"/>
            <a:endParaRPr lang="en-US" sz="1200" dirty="0">
              <a:effectLst/>
            </a:endParaRPr>
          </a:p>
          <a:p>
            <a:pPr lvl="0"/>
            <a:r>
              <a:rPr lang="en-US" sz="1200" dirty="0">
                <a:effectLst/>
              </a:rPr>
              <a:t>Search: Access billions of web pages, images, videos, and news with the power of Bing APIs</a:t>
            </a:r>
          </a:p>
          <a:p>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sz="1200" dirty="0">
              <a:effectLst/>
            </a:endParaRPr>
          </a:p>
          <a:p>
            <a:pPr lvl="0"/>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1" baseline="0" dirty="0"/>
              <a:t>Transition:</a:t>
            </a:r>
            <a:r>
              <a:rPr lang="en-US" sz="1200" baseline="0" dirty="0"/>
              <a:t> </a:t>
            </a:r>
            <a:r>
              <a:rPr lang="en-US" sz="1200" b="1" baseline="0" dirty="0"/>
              <a:t>When it comes to real-world applications for Cognitive Services, the sky is the limit! Let’s look at some examples. </a:t>
            </a:r>
          </a:p>
          <a:p>
            <a:r>
              <a:rPr lang="en-US" sz="1200" b="1" baseline="0" dirty="0"/>
              <a:t>&lt;click&gt;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10/31/2019 3:16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164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Commentary about R and Python</a:t>
            </a:r>
          </a:p>
          <a:p>
            <a:pPr rtl="0" fontAlgn="ctr"/>
            <a:r>
              <a:rPr lang="en-US" sz="1200" kern="1200" dirty="0">
                <a:solidFill>
                  <a:schemeClr val="tx1"/>
                </a:solidFill>
                <a:effectLst/>
                <a:latin typeface="+mn-lt"/>
                <a:ea typeface="+mn-ea"/>
                <a:cs typeface="+mn-cs"/>
              </a:rPr>
              <a:t>Platform things that only work on spark</a:t>
            </a:r>
          </a:p>
          <a:p>
            <a:pPr rtl="0" fontAlgn="ctr"/>
            <a:r>
              <a:rPr lang="en-US" sz="1200" kern="1200" dirty="0">
                <a:solidFill>
                  <a:schemeClr val="tx1"/>
                </a:solidFill>
                <a:effectLst/>
                <a:latin typeface="+mn-lt"/>
                <a:ea typeface="+mn-ea"/>
                <a:cs typeface="+mn-cs"/>
              </a:rPr>
              <a:t>SQL - data engineering mostly </a:t>
            </a:r>
          </a:p>
          <a:p>
            <a:pPr rtl="0" fontAlgn="ctr"/>
            <a:r>
              <a:rPr lang="en-US" sz="1200" kern="1200" dirty="0">
                <a:solidFill>
                  <a:schemeClr val="tx1"/>
                </a:solidFill>
                <a:effectLst/>
                <a:latin typeface="+mn-lt"/>
                <a:ea typeface="+mn-ea"/>
                <a:cs typeface="+mn-cs"/>
              </a:rPr>
              <a:t>Not many people are using Java</a:t>
            </a:r>
          </a:p>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18</a:t>
            </a:fld>
            <a:endParaRPr lang="en-US"/>
          </a:p>
        </p:txBody>
      </p:sp>
    </p:spTree>
    <p:extLst>
      <p:ext uri="{BB962C8B-B14F-4D97-AF65-F5344CB8AC3E}">
        <p14:creationId xmlns:p14="http://schemas.microsoft.com/office/powerpoint/2010/main" val="896462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Pick and choose a few examples</a:t>
            </a:r>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3740698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sqlpass.org/Events/24HoursofPASS.aspx" TargetMode="External"/><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www.sqlpass.org/PASSChapters/VirtualChapters.aspx" TargetMode="External"/><Relationship Id="rId5" Type="http://schemas.openxmlformats.org/officeDocument/2006/relationships/image" Target="../media/image10.png"/><Relationship Id="rId10" Type="http://schemas.openxmlformats.org/officeDocument/2006/relationships/hyperlink" Target="http://www.sqlpass.org/PASSChapters.aspx" TargetMode="External"/><Relationship Id="rId4" Type="http://schemas.openxmlformats.org/officeDocument/2006/relationships/image" Target="../media/image9.png"/><Relationship Id="rId9" Type="http://schemas.openxmlformats.org/officeDocument/2006/relationships/hyperlink" Target="http://www.sqlsaturday.com/"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5" y="200317"/>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69" y="4036881"/>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2701216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2586124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6"/>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4" y="2577200"/>
            <a:ext cx="8481212" cy="2009430"/>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4" y="2088170"/>
            <a:ext cx="8481211"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4290526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6"/>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7"/>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0"/>
            <a:ext cx="3949862" cy="2038691"/>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231773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5" y="437936"/>
            <a:ext cx="8416918"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a:lstStyle>
            <a:lvl1pPr marL="0" indent="0" algn="l" defTabSz="914400"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2040583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5"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258358" y="1723758"/>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25243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2" y="207405"/>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79"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132027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7" y="195164"/>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5"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4" y="2409477"/>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11292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2" y="207332"/>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1"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39"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6" y="2524099"/>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6" y="2530222"/>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1" y="3321487"/>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77323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5586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04D08-2A2C-DA4E-AB5E-BB8634E1DE3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160" r="12928"/>
          <a:stretch/>
        </p:blipFill>
        <p:spPr>
          <a:xfrm>
            <a:off x="4534126" y="200318"/>
            <a:ext cx="4416902" cy="4757362"/>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Session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8D1C74C9-555A-C742-A578-CE69FDDB62AD}"/>
              </a:ext>
            </a:extLst>
          </p:cNvPr>
          <p:cNvSpPr/>
          <p:nvPr userDrawn="1"/>
        </p:nvSpPr>
        <p:spPr>
          <a:xfrm>
            <a:off x="5723270" y="4036882"/>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399967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6"/>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10712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480FA6-E949-4941-AF58-6707B11200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8041" r="28526"/>
          <a:stretch/>
        </p:blipFill>
        <p:spPr>
          <a:xfrm>
            <a:off x="5834743" y="184350"/>
            <a:ext cx="3108446" cy="4771258"/>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1" name="Graphic 2">
            <a:extLst>
              <a:ext uri="{FF2B5EF4-FFF2-40B4-BE49-F238E27FC236}">
                <a16:creationId xmlns:a16="http://schemas.microsoft.com/office/drawing/2014/main" id="{497A12A5-F278-164A-8AF2-5750CEF14614}"/>
              </a:ext>
            </a:extLst>
          </p:cNvPr>
          <p:cNvSpPr/>
          <p:nvPr userDrawn="1"/>
        </p:nvSpPr>
        <p:spPr>
          <a:xfrm>
            <a:off x="5765762" y="4060507"/>
            <a:ext cx="965280" cy="438977"/>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1"/>
              </a:gs>
              <a:gs pos="76000">
                <a:schemeClr val="accent2"/>
              </a:gs>
            </a:gsLst>
            <a:lin ang="2700000" scaled="0"/>
          </a:gradFill>
          <a:ln w="669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800"/>
          </a:p>
        </p:txBody>
      </p:sp>
    </p:spTree>
    <p:extLst>
      <p:ext uri="{BB962C8B-B14F-4D97-AF65-F5344CB8AC3E}">
        <p14:creationId xmlns:p14="http://schemas.microsoft.com/office/powerpoint/2010/main" val="4043708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1" y="182835"/>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3" y="18141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2" y="3051764"/>
            <a:ext cx="5597115"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2" y="2324323"/>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2" y="4108958"/>
            <a:ext cx="5361151" cy="390525"/>
          </a:xfrm>
          <a:prstGeom prst="rect">
            <a:avLst/>
          </a:prstGeom>
        </p:spPr>
        <p:txBody>
          <a:bodyPr anchor="b">
            <a:noAutofit/>
          </a:bodyPr>
          <a:lstStyle>
            <a:lvl1pPr marL="0" indent="0" algn="l" defTabSz="914378"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5" y="403821"/>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2" y="3853776"/>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Tree>
    <p:extLst>
      <p:ext uri="{BB962C8B-B14F-4D97-AF65-F5344CB8AC3E}">
        <p14:creationId xmlns:p14="http://schemas.microsoft.com/office/powerpoint/2010/main" val="473327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7" y="201974"/>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4" y="1171626"/>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70"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2495440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10"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7"/>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70" y="392648"/>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7" y="553004"/>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8" y="442643"/>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2"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70"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9"/>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4" y="1602679"/>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9"/>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1" y="1602679"/>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80" y="4082269"/>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7"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5" y="4082269"/>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50"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4"/>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70"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1412988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10"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5"/>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70" y="2912855"/>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5"/>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70"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9"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9" y="2970584"/>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9" y="3820169"/>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27">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5"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1001848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9" y="385764"/>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70" y="2005873"/>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4"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7"/>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378"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1909258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60"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8"/>
            <a:ext cx="5497512" cy="3902075"/>
          </a:xfrm>
          <a:prstGeom prst="rect">
            <a:avLst/>
          </a:prstGeom>
        </p:spPr>
        <p:txBody>
          <a:bodyPr/>
          <a:lstStyle>
            <a:lvl1pPr marL="342892" indent="-342892" algn="l" defTabSz="914378"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189" indent="-457189">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1279238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30" y="202013"/>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70"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1408625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5" y="437937"/>
            <a:ext cx="8431205"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Tree>
    <p:extLst>
      <p:ext uri="{BB962C8B-B14F-4D97-AF65-F5344CB8AC3E}">
        <p14:creationId xmlns:p14="http://schemas.microsoft.com/office/powerpoint/2010/main" val="3882439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312745" y="437937"/>
            <a:ext cx="8481212" cy="614029"/>
          </a:xfrm>
          <a:prstGeom prst="rect">
            <a:avLst/>
          </a:prstGeom>
        </p:spPr>
        <p:txBody>
          <a:bodyPr anchor="t"/>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312745" y="2577200"/>
            <a:ext cx="8481212" cy="2009430"/>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Quisque</a:t>
            </a:r>
            <a:r>
              <a:rPr lang="en-US" dirty="0"/>
              <a:t> convallis in </a:t>
            </a:r>
            <a:r>
              <a:rPr lang="en-US" dirty="0" err="1"/>
              <a:t>enim</a:t>
            </a:r>
            <a:r>
              <a:rPr lang="en-US" dirty="0"/>
              <a:t> non </a:t>
            </a:r>
            <a:r>
              <a:rPr lang="en-US" dirty="0" err="1"/>
              <a:t>consectetur</a:t>
            </a:r>
            <a:r>
              <a:rPr lang="en-US" dirty="0"/>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312745" y="2088170"/>
            <a:ext cx="8481211"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Tree>
    <p:extLst>
      <p:ext uri="{BB962C8B-B14F-4D97-AF65-F5344CB8AC3E}">
        <p14:creationId xmlns:p14="http://schemas.microsoft.com/office/powerpoint/2010/main" val="288398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597B3-E20C-1044-B917-079594B771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5764" r="8244"/>
          <a:stretch/>
        </p:blipFill>
        <p:spPr>
          <a:xfrm>
            <a:off x="5654350" y="182834"/>
            <a:ext cx="3296675" cy="4776314"/>
          </a:xfrm>
          <a:prstGeom prst="rect">
            <a:avLst/>
          </a:prstGeom>
        </p:spPr>
      </p:pic>
      <p:sp>
        <p:nvSpPr>
          <p:cNvPr id="24" name="Parallelogram 23">
            <a:extLst>
              <a:ext uri="{FF2B5EF4-FFF2-40B4-BE49-F238E27FC236}">
                <a16:creationId xmlns:a16="http://schemas.microsoft.com/office/drawing/2014/main" id="{3C55A89A-6B30-E24B-BC1E-677ADED2765B}"/>
              </a:ext>
            </a:extLst>
          </p:cNvPr>
          <p:cNvSpPr/>
          <p:nvPr userDrawn="1"/>
        </p:nvSpPr>
        <p:spPr>
          <a:xfrm rot="10800000">
            <a:off x="2045152" y="18141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0">
            <a:extLst>
              <a:ext uri="{FF2B5EF4-FFF2-40B4-BE49-F238E27FC236}">
                <a16:creationId xmlns:a16="http://schemas.microsoft.com/office/drawing/2014/main" id="{DF904121-73BA-924C-8108-7ECE26762E86}"/>
              </a:ext>
            </a:extLst>
          </p:cNvPr>
          <p:cNvSpPr>
            <a:spLocks noGrp="1"/>
          </p:cNvSpPr>
          <p:nvPr>
            <p:ph type="body" sz="quarter" idx="12" hasCustomPrompt="1"/>
          </p:nvPr>
        </p:nvSpPr>
        <p:spPr>
          <a:xfrm>
            <a:off x="404611" y="3051764"/>
            <a:ext cx="5597115"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sp>
        <p:nvSpPr>
          <p:cNvPr id="8" name="Title 1">
            <a:extLst>
              <a:ext uri="{FF2B5EF4-FFF2-40B4-BE49-F238E27FC236}">
                <a16:creationId xmlns:a16="http://schemas.microsoft.com/office/drawing/2014/main" id="{426E2917-6ECB-BC4E-AEA3-6CA4AC9897C0}"/>
              </a:ext>
            </a:extLst>
          </p:cNvPr>
          <p:cNvSpPr>
            <a:spLocks noGrp="1"/>
          </p:cNvSpPr>
          <p:nvPr>
            <p:ph type="title" hasCustomPrompt="1"/>
          </p:nvPr>
        </p:nvSpPr>
        <p:spPr>
          <a:xfrm>
            <a:off x="404611" y="2324322"/>
            <a:ext cx="5597115" cy="614029"/>
          </a:xfrm>
          <a:prstGeom prst="rect">
            <a:avLst/>
          </a:prstGeom>
        </p:spPr>
        <p:txBody>
          <a:bodyPr anchor="b"/>
          <a:lstStyle>
            <a:lvl1pPr>
              <a:lnSpc>
                <a:spcPct val="90000"/>
              </a:lnSpc>
              <a:defRPr sz="40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5562D78F-40CC-AD41-BD0E-33C79FC561E5}"/>
              </a:ext>
            </a:extLst>
          </p:cNvPr>
          <p:cNvSpPr>
            <a:spLocks noGrp="1"/>
          </p:cNvSpPr>
          <p:nvPr>
            <p:ph type="body" sz="quarter" idx="22" hasCustomPrompt="1"/>
          </p:nvPr>
        </p:nvSpPr>
        <p:spPr>
          <a:xfrm>
            <a:off x="404611" y="4108958"/>
            <a:ext cx="5361151" cy="390525"/>
          </a:xfrm>
          <a:prstGeom prst="rect">
            <a:avLst/>
          </a:prstGeom>
        </p:spPr>
        <p:txBody>
          <a:bodyPr anchor="b">
            <a:noAutofit/>
          </a:bodyPr>
          <a:lstStyle>
            <a:lvl1pPr marL="0" indent="0" algn="l" defTabSz="914400" rtl="0" eaLnBrk="1" latinLnBrk="0" hangingPunct="1">
              <a:spcBef>
                <a:spcPct val="20000"/>
              </a:spcBef>
              <a:buClr>
                <a:schemeClr val="accent3"/>
              </a:buClr>
              <a:buFont typeface="Arial"/>
              <a:buNone/>
              <a:defRPr lang="en-US" sz="2400" b="0" i="0" kern="1200" dirty="0">
                <a:solidFill>
                  <a:schemeClr val="accent2"/>
                </a:solidFill>
                <a:latin typeface="Segoe UI" panose="020B0502040204020203" pitchFamily="34" charset="0"/>
                <a:ea typeface="Segoe UI" panose="020B0502040204020203" pitchFamily="34" charset="0"/>
                <a:cs typeface="Segoe UI" panose="020B0502040204020203" pitchFamily="34" charset="0"/>
              </a:defRPr>
            </a:lvl1pPr>
          </a:lstStyle>
          <a:p>
            <a:pPr marL="0" lvl="0" indent="0" algn="l" defTabSz="914400" rtl="0" eaLnBrk="1" latinLnBrk="0" hangingPunct="1">
              <a:spcBef>
                <a:spcPct val="20000"/>
              </a:spcBef>
              <a:buClr>
                <a:schemeClr val="accent3"/>
              </a:buClr>
              <a:buFont typeface="Arial"/>
              <a:buNone/>
            </a:pPr>
            <a:r>
              <a:rPr lang="en-US" dirty="0"/>
              <a:t>Subtitle Here</a:t>
            </a:r>
          </a:p>
        </p:txBody>
      </p:sp>
      <p:pic>
        <p:nvPicPr>
          <p:cNvPr id="25" name="Picture 24">
            <a:extLst>
              <a:ext uri="{FF2B5EF4-FFF2-40B4-BE49-F238E27FC236}">
                <a16:creationId xmlns:a16="http://schemas.microsoft.com/office/drawing/2014/main" id="{B1C12340-F4A9-8F4A-BEDC-51AC310E2BE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7575" b="36686"/>
          <a:stretch/>
        </p:blipFill>
        <p:spPr>
          <a:xfrm>
            <a:off x="269104" y="403820"/>
            <a:ext cx="3090561" cy="795485"/>
          </a:xfrm>
          <a:prstGeom prst="rect">
            <a:avLst/>
          </a:prstGeom>
        </p:spPr>
      </p:pic>
      <p:sp>
        <p:nvSpPr>
          <p:cNvPr id="10" name="Freeform 9">
            <a:extLst>
              <a:ext uri="{FF2B5EF4-FFF2-40B4-BE49-F238E27FC236}">
                <a16:creationId xmlns:a16="http://schemas.microsoft.com/office/drawing/2014/main" id="{307758F5-A90E-F74D-A2E8-E0824E9C9130}"/>
              </a:ext>
            </a:extLst>
          </p:cNvPr>
          <p:cNvSpPr/>
          <p:nvPr userDrawn="1"/>
        </p:nvSpPr>
        <p:spPr>
          <a:xfrm>
            <a:off x="5684961" y="3853775"/>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Tree>
    <p:extLst>
      <p:ext uri="{BB962C8B-B14F-4D97-AF65-F5344CB8AC3E}">
        <p14:creationId xmlns:p14="http://schemas.microsoft.com/office/powerpoint/2010/main" val="351765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312745" y="2088170"/>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4708363" y="2088263"/>
            <a:ext cx="3949862" cy="390525"/>
          </a:xfrm>
          <a:prstGeom prst="rect">
            <a:avLst/>
          </a:prstGeom>
        </p:spPr>
        <p:txBody>
          <a:bodyPr anchor="t">
            <a:noAutofit/>
          </a:bodyPr>
          <a:lstStyle>
            <a:lvl1pPr marL="0" indent="0" algn="l" defTabSz="914378" rtl="0" eaLnBrk="1" latinLnBrk="0" hangingPunct="1">
              <a:spcBef>
                <a:spcPct val="20000"/>
              </a:spcBef>
              <a:buClr>
                <a:schemeClr val="accent3"/>
              </a:buClr>
              <a:buFont typeface="Arial"/>
              <a:buNone/>
              <a:defRPr lang="en-US" sz="24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312745" y="437937"/>
            <a:ext cx="8345480" cy="614029"/>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312745" y="2577108"/>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4708363" y="2577201"/>
            <a:ext cx="3949862" cy="2038691"/>
          </a:xfrm>
          <a:prstGeom prst="rect">
            <a:avLst/>
          </a:prstGeom>
        </p:spPr>
        <p:txBody>
          <a:bodyPr/>
          <a:lstStyle>
            <a:lvl1pPr marL="0" indent="0" algn="l" defTabSz="914378" rtl="0" eaLnBrk="1" latinLnBrk="0" hangingPunct="1">
              <a:lnSpc>
                <a:spcPct val="100000"/>
              </a:lnSpc>
              <a:spcBef>
                <a:spcPct val="20000"/>
              </a:spcBef>
              <a:spcAft>
                <a:spcPts val="0"/>
              </a:spcAft>
              <a:buClr>
                <a:schemeClr val="accent3"/>
              </a:buClr>
              <a:buFont typeface="Arial"/>
              <a:buNone/>
              <a:defRPr lang="en-US" sz="24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Tree>
    <p:extLst>
      <p:ext uri="{BB962C8B-B14F-4D97-AF65-F5344CB8AC3E}">
        <p14:creationId xmlns:p14="http://schemas.microsoft.com/office/powerpoint/2010/main" val="1535857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312746" y="437937"/>
            <a:ext cx="8416918" cy="614029"/>
          </a:xfrm>
          <a:prstGeom prst="rect">
            <a:avLst/>
          </a:prstGeom>
        </p:spPr>
        <p:txBody>
          <a:bodyPr lIns="0"/>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dirty="0"/>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312745"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312745"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3192591"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3192591"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6072437" y="2088170"/>
            <a:ext cx="2657226" cy="390525"/>
          </a:xfrm>
          <a:prstGeom prst="rect">
            <a:avLst/>
          </a:prstGeom>
        </p:spPr>
        <p:txBody>
          <a:bodyPr lIns="0" anchor="t">
            <a:noAutofit/>
          </a:bodyPr>
          <a:lstStyle>
            <a:lvl1pPr marL="0" indent="0" algn="l" defTabSz="914378" rtl="0" eaLnBrk="1" latinLnBrk="0" hangingPunct="1">
              <a:spcBef>
                <a:spcPct val="20000"/>
              </a:spcBef>
              <a:buClr>
                <a:schemeClr val="accent3"/>
              </a:buClr>
              <a:buFont typeface="Arial"/>
              <a:buNone/>
              <a:defRPr lang="en-US" sz="21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6072437" y="2577107"/>
            <a:ext cx="2657226" cy="2009523"/>
          </a:xfrm>
          <a:prstGeom prst="rect">
            <a:avLst/>
          </a:prstGeom>
        </p:spPr>
        <p:txBody>
          <a:bodyPr lIns="0"/>
          <a:lstStyle>
            <a:lvl1pPr marL="0" indent="0" algn="l" defTabSz="914378" rtl="0" eaLnBrk="1" latinLnBrk="0" hangingPunct="1">
              <a:lnSpc>
                <a:spcPct val="100000"/>
              </a:lnSpc>
              <a:spcBef>
                <a:spcPct val="20000"/>
              </a:spcBef>
              <a:spcAft>
                <a:spcPts val="0"/>
              </a:spcAft>
              <a:buClr>
                <a:schemeClr val="accent3"/>
              </a:buClr>
              <a:buFont typeface="Arial"/>
              <a:buNone/>
              <a:defRPr lang="en-US" sz="15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914378" rtl="0" eaLnBrk="1" latinLnBrk="0" hangingPunct="1">
              <a:spcBef>
                <a:spcPct val="20000"/>
              </a:spcBef>
              <a:buClr>
                <a:schemeClr val="accent3"/>
              </a:buClr>
              <a:buFont typeface="Arial"/>
              <a:buNone/>
            </a:pPr>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1509106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4208746" y="184765"/>
            <a:ext cx="4747118" cy="4772252"/>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159854" y="846737"/>
            <a:ext cx="143476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Exercise</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18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34784234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0F3A-ECD8-9948-9E64-FAA949EA84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139" r="22224"/>
          <a:stretch/>
        </p:blipFill>
        <p:spPr>
          <a:xfrm>
            <a:off x="4274393" y="207406"/>
            <a:ext cx="4679842" cy="4753213"/>
          </a:xfrm>
          <a:prstGeom prst="rect">
            <a:avLst/>
          </a:prstGeom>
        </p:spPr>
      </p:pic>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ounded Rectangle 8">
            <a:extLst>
              <a:ext uri="{FF2B5EF4-FFF2-40B4-BE49-F238E27FC236}">
                <a16:creationId xmlns:a16="http://schemas.microsoft.com/office/drawing/2014/main" id="{AC53DBE6-247B-4842-A76C-BD22086AD53B}"/>
              </a:ext>
            </a:extLst>
          </p:cNvPr>
          <p:cNvSpPr/>
          <p:nvPr userDrawn="1"/>
        </p:nvSpPr>
        <p:spPr>
          <a:xfrm>
            <a:off x="-282974" y="1723758"/>
            <a:ext cx="1490108"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VIDEO</a:t>
            </a:r>
          </a:p>
        </p:txBody>
      </p:sp>
      <p:sp>
        <p:nvSpPr>
          <p:cNvPr id="10" name="Freeform 9">
            <a:extLst>
              <a:ext uri="{FF2B5EF4-FFF2-40B4-BE49-F238E27FC236}">
                <a16:creationId xmlns:a16="http://schemas.microsoft.com/office/drawing/2014/main" id="{9D9B3963-A9ED-E34A-B1E2-6370AD7947E3}"/>
              </a:ext>
            </a:extLst>
          </p:cNvPr>
          <p:cNvSpPr/>
          <p:nvPr userDrawn="1"/>
        </p:nvSpPr>
        <p:spPr>
          <a:xfrm>
            <a:off x="4168980" y="4151716"/>
            <a:ext cx="1078882" cy="462602"/>
          </a:xfrm>
          <a:custGeom>
            <a:avLst/>
            <a:gdLst>
              <a:gd name="connsiteX0" fmla="*/ 0 w 374863"/>
              <a:gd name="connsiteY0" fmla="*/ 26789 h 160734"/>
              <a:gd name="connsiteX1" fmla="*/ 26776 w 374863"/>
              <a:gd name="connsiteY1" fmla="*/ 0 h 160734"/>
              <a:gd name="connsiteX2" fmla="*/ 173375 w 374863"/>
              <a:gd name="connsiteY2" fmla="*/ 0 h 160734"/>
              <a:gd name="connsiteX3" fmla="*/ 200151 w 374863"/>
              <a:gd name="connsiteY3" fmla="*/ 26789 h 160734"/>
              <a:gd name="connsiteX4" fmla="*/ 200151 w 374863"/>
              <a:gd name="connsiteY4" fmla="*/ 26789 h 160734"/>
              <a:gd name="connsiteX5" fmla="*/ 200151 w 374863"/>
              <a:gd name="connsiteY5" fmla="*/ 59606 h 160734"/>
              <a:gd name="connsiteX6" fmla="*/ 232282 w 374863"/>
              <a:gd name="connsiteY6" fmla="*/ 91752 h 160734"/>
              <a:gd name="connsiteX7" fmla="*/ 338717 w 374863"/>
              <a:gd name="connsiteY7" fmla="*/ 91752 h 160734"/>
              <a:gd name="connsiteX8" fmla="*/ 376203 w 374863"/>
              <a:gd name="connsiteY8" fmla="*/ 129257 h 160734"/>
              <a:gd name="connsiteX9" fmla="*/ 338717 w 374863"/>
              <a:gd name="connsiteY9" fmla="*/ 166762 h 160734"/>
              <a:gd name="connsiteX10" fmla="*/ 149276 w 374863"/>
              <a:gd name="connsiteY10" fmla="*/ 166762 h 160734"/>
              <a:gd name="connsiteX11" fmla="*/ 95724 w 374863"/>
              <a:gd name="connsiteY11" fmla="*/ 113184 h 160734"/>
              <a:gd name="connsiteX12" fmla="*/ 95724 w 374863"/>
              <a:gd name="connsiteY12" fmla="*/ 85725 h 160734"/>
              <a:gd name="connsiteX13" fmla="*/ 63593 w 374863"/>
              <a:gd name="connsiteY13" fmla="*/ 53578 h 160734"/>
              <a:gd name="connsiteX14" fmla="*/ 28115 w 374863"/>
              <a:gd name="connsiteY14" fmla="*/ 53578 h 160734"/>
              <a:gd name="connsiteX15" fmla="*/ 670 w 374863"/>
              <a:gd name="connsiteY15" fmla="*/ 27459 h 160734"/>
              <a:gd name="connsiteX16" fmla="*/ 0 w 374863"/>
              <a:gd name="connsiteY16" fmla="*/ 26789 h 160734"/>
              <a:gd name="connsiteX17" fmla="*/ 0 w 374863"/>
              <a:gd name="connsiteY17" fmla="*/ 26789 h 16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863" h="160734">
                <a:moveTo>
                  <a:pt x="0" y="26789"/>
                </a:moveTo>
                <a:cubicBezTo>
                  <a:pt x="0" y="12055"/>
                  <a:pt x="12050" y="0"/>
                  <a:pt x="26776" y="0"/>
                </a:cubicBezTo>
                <a:lnTo>
                  <a:pt x="173375" y="0"/>
                </a:lnTo>
                <a:cubicBezTo>
                  <a:pt x="188102" y="0"/>
                  <a:pt x="200151" y="12055"/>
                  <a:pt x="200151" y="26789"/>
                </a:cubicBezTo>
                <a:lnTo>
                  <a:pt x="200151" y="26789"/>
                </a:lnTo>
                <a:lnTo>
                  <a:pt x="200151" y="59606"/>
                </a:lnTo>
                <a:cubicBezTo>
                  <a:pt x="200151" y="77019"/>
                  <a:pt x="214208" y="91752"/>
                  <a:pt x="232282" y="91752"/>
                </a:cubicBezTo>
                <a:lnTo>
                  <a:pt x="338717" y="91752"/>
                </a:lnTo>
                <a:cubicBezTo>
                  <a:pt x="359468" y="91752"/>
                  <a:pt x="376203" y="108496"/>
                  <a:pt x="376203" y="129257"/>
                </a:cubicBezTo>
                <a:cubicBezTo>
                  <a:pt x="376203" y="150019"/>
                  <a:pt x="359468" y="166762"/>
                  <a:pt x="338717" y="166762"/>
                </a:cubicBezTo>
                <a:lnTo>
                  <a:pt x="149276" y="166762"/>
                </a:lnTo>
                <a:cubicBezTo>
                  <a:pt x="119823" y="166762"/>
                  <a:pt x="95724" y="142652"/>
                  <a:pt x="95724" y="113184"/>
                </a:cubicBezTo>
                <a:lnTo>
                  <a:pt x="95724" y="85725"/>
                </a:lnTo>
                <a:cubicBezTo>
                  <a:pt x="95724" y="68312"/>
                  <a:pt x="81667" y="53578"/>
                  <a:pt x="63593" y="53578"/>
                </a:cubicBezTo>
                <a:lnTo>
                  <a:pt x="28115" y="53578"/>
                </a:lnTo>
                <a:cubicBezTo>
                  <a:pt x="13388" y="53578"/>
                  <a:pt x="1339" y="42193"/>
                  <a:pt x="670" y="27459"/>
                </a:cubicBezTo>
                <a:cubicBezTo>
                  <a:pt x="0" y="28128"/>
                  <a:pt x="0" y="27459"/>
                  <a:pt x="0" y="26789"/>
                </a:cubicBezTo>
                <a:lnTo>
                  <a:pt x="0" y="26789"/>
                </a:lnTo>
                <a:close/>
              </a:path>
            </a:pathLst>
          </a:custGeom>
          <a:gradFill>
            <a:gsLst>
              <a:gs pos="0">
                <a:schemeClr val="accent1"/>
              </a:gs>
              <a:gs pos="76000">
                <a:schemeClr val="accent2"/>
              </a:gs>
            </a:gsLst>
            <a:lin ang="2700000" scaled="0"/>
          </a:gradFill>
          <a:ln w="6694" cap="flat">
            <a:noFill/>
            <a:prstDash val="solid"/>
            <a:miter/>
          </a:ln>
        </p:spPr>
        <p:txBody>
          <a:bodyPr rtlCol="0" anchor="ctr"/>
          <a:lstStyle/>
          <a:p>
            <a:endParaRPr lang="en-US" sz="1800"/>
          </a:p>
        </p:txBody>
      </p:sp>
      <p:sp>
        <p:nvSpPr>
          <p:cNvPr id="11" name="Title 1">
            <a:extLst>
              <a:ext uri="{FF2B5EF4-FFF2-40B4-BE49-F238E27FC236}">
                <a16:creationId xmlns:a16="http://schemas.microsoft.com/office/drawing/2014/main" id="{C64B921D-8F01-4544-ACD6-31A2DE783A7A}"/>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13811874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er">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68AF3197-B852-6B45-AF78-837ED5CEDDED}"/>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75EA66ED-4432-ED4F-85FF-5E948BD754D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209" r="27716"/>
          <a:stretch/>
        </p:blipFill>
        <p:spPr>
          <a:xfrm>
            <a:off x="4296428" y="195165"/>
            <a:ext cx="4646764" cy="4760446"/>
          </a:xfrm>
          <a:prstGeom prst="rect">
            <a:avLst/>
          </a:prstGeom>
        </p:spPr>
      </p:pic>
      <p:sp>
        <p:nvSpPr>
          <p:cNvPr id="12" name="Parallelogram 11">
            <a:extLst>
              <a:ext uri="{FF2B5EF4-FFF2-40B4-BE49-F238E27FC236}">
                <a16:creationId xmlns:a16="http://schemas.microsoft.com/office/drawing/2014/main" id="{91B2FDC1-5B6E-4D47-9D1E-AFD829209E08}"/>
              </a:ext>
            </a:extLst>
          </p:cNvPr>
          <p:cNvSpPr/>
          <p:nvPr userDrawn="1"/>
        </p:nvSpPr>
        <p:spPr>
          <a:xfrm rot="10800000">
            <a:off x="509008"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ounded Rectangle 12">
            <a:extLst>
              <a:ext uri="{FF2B5EF4-FFF2-40B4-BE49-F238E27FC236}">
                <a16:creationId xmlns:a16="http://schemas.microsoft.com/office/drawing/2014/main" id="{D7DA88D5-E629-024D-AD9B-B1E455BC237D}"/>
              </a:ext>
            </a:extLst>
          </p:cNvPr>
          <p:cNvSpPr/>
          <p:nvPr userDrawn="1"/>
        </p:nvSpPr>
        <p:spPr>
          <a:xfrm>
            <a:off x="-283384" y="1724273"/>
            <a:ext cx="1961549"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spc="300" dirty="0">
                <a:solidFill>
                  <a:schemeClr val="bg2"/>
                </a:solidFill>
              </a:rPr>
              <a:t>CUSTOMER</a:t>
            </a:r>
          </a:p>
        </p:txBody>
      </p:sp>
      <p:sp>
        <p:nvSpPr>
          <p:cNvPr id="14" name="Freeform 13">
            <a:extLst>
              <a:ext uri="{FF2B5EF4-FFF2-40B4-BE49-F238E27FC236}">
                <a16:creationId xmlns:a16="http://schemas.microsoft.com/office/drawing/2014/main" id="{114E34B3-7EFF-AB44-A9F4-9A3024CDCE0A}"/>
              </a:ext>
            </a:extLst>
          </p:cNvPr>
          <p:cNvSpPr/>
          <p:nvPr userDrawn="1"/>
        </p:nvSpPr>
        <p:spPr>
          <a:xfrm>
            <a:off x="4826873" y="582422"/>
            <a:ext cx="808626" cy="449457"/>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56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312745" y="2409478"/>
            <a:ext cx="4105637" cy="1804077"/>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Title here</a:t>
            </a:r>
          </a:p>
        </p:txBody>
      </p:sp>
    </p:spTree>
    <p:extLst>
      <p:ext uri="{BB962C8B-B14F-4D97-AF65-F5344CB8AC3E}">
        <p14:creationId xmlns:p14="http://schemas.microsoft.com/office/powerpoint/2010/main" val="4009030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89AEEA-C1DC-7347-9875-A61BF916AE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63" r="8255"/>
          <a:stretch/>
        </p:blipFill>
        <p:spPr>
          <a:xfrm>
            <a:off x="190673" y="207333"/>
            <a:ext cx="4230705" cy="4749685"/>
          </a:xfrm>
          <a:prstGeom prst="rect">
            <a:avLst/>
          </a:prstGeom>
        </p:spPr>
      </p:pic>
      <p:sp>
        <p:nvSpPr>
          <p:cNvPr id="10" name="Parallelogram 9">
            <a:extLst>
              <a:ext uri="{FF2B5EF4-FFF2-40B4-BE49-F238E27FC236}">
                <a16:creationId xmlns:a16="http://schemas.microsoft.com/office/drawing/2014/main" id="{ABC0C80B-D5C8-FC41-BE96-8B1AA31E1F83}"/>
              </a:ext>
            </a:extLst>
          </p:cNvPr>
          <p:cNvSpPr/>
          <p:nvPr userDrawn="1"/>
        </p:nvSpPr>
        <p:spPr>
          <a:xfrm rot="10800000">
            <a:off x="3558902" y="182881"/>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itle 3">
            <a:extLst>
              <a:ext uri="{FF2B5EF4-FFF2-40B4-BE49-F238E27FC236}">
                <a16:creationId xmlns:a16="http://schemas.microsoft.com/office/drawing/2014/main" id="{6DDE83C1-61E6-1F46-909E-79B7EDAB7409}"/>
              </a:ext>
            </a:extLst>
          </p:cNvPr>
          <p:cNvSpPr txBox="1">
            <a:spLocks/>
          </p:cNvSpPr>
          <p:nvPr userDrawn="1"/>
        </p:nvSpPr>
        <p:spPr>
          <a:xfrm>
            <a:off x="4572240" y="1128474"/>
            <a:ext cx="4008209" cy="64711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800" b="1" dirty="0">
                <a:latin typeface="Segoe UI Semibold" panose="020B0502040204020203" pitchFamily="34" charset="0"/>
                <a:cs typeface="Segoe UI Semibold" panose="020B0502040204020203" pitchFamily="34" charset="0"/>
              </a:rPr>
              <a:t>Thank You</a:t>
            </a:r>
          </a:p>
        </p:txBody>
      </p:sp>
      <p:sp>
        <p:nvSpPr>
          <p:cNvPr id="23" name="Freeform 22">
            <a:extLst>
              <a:ext uri="{FF2B5EF4-FFF2-40B4-BE49-F238E27FC236}">
                <a16:creationId xmlns:a16="http://schemas.microsoft.com/office/drawing/2014/main" id="{E0461544-606A-244A-ABDF-8321447D6B26}"/>
              </a:ext>
            </a:extLst>
          </p:cNvPr>
          <p:cNvSpPr/>
          <p:nvPr userDrawn="1"/>
        </p:nvSpPr>
        <p:spPr>
          <a:xfrm>
            <a:off x="3356497" y="2524100"/>
            <a:ext cx="973310" cy="72409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sz="1800"/>
          </a:p>
        </p:txBody>
      </p:sp>
      <p:sp>
        <p:nvSpPr>
          <p:cNvPr id="15" name="Title 1">
            <a:extLst>
              <a:ext uri="{FF2B5EF4-FFF2-40B4-BE49-F238E27FC236}">
                <a16:creationId xmlns:a16="http://schemas.microsoft.com/office/drawing/2014/main" id="{8C36A321-17C7-474F-B3F1-22DB5CE336CD}"/>
              </a:ext>
            </a:extLst>
          </p:cNvPr>
          <p:cNvSpPr>
            <a:spLocks noGrp="1"/>
          </p:cNvSpPr>
          <p:nvPr>
            <p:ph type="title" hasCustomPrompt="1"/>
          </p:nvPr>
        </p:nvSpPr>
        <p:spPr>
          <a:xfrm>
            <a:off x="4555727" y="2530223"/>
            <a:ext cx="3976024" cy="597065"/>
          </a:xfrm>
          <a:prstGeom prst="rect">
            <a:avLst/>
          </a:prstGeom>
        </p:spPr>
        <p:txBody>
          <a:bodyPr/>
          <a:lstStyle>
            <a:lvl1pPr>
              <a:lnSpc>
                <a:spcPct val="100000"/>
              </a:lnSpc>
              <a:defRPr sz="3200" b="0" i="0">
                <a:latin typeface="Segoe UI" panose="020B0502040204020203" pitchFamily="34" charset="0"/>
                <a:cs typeface="Segoe UI" panose="020B0502040204020203" pitchFamily="34" charset="0"/>
              </a:defRPr>
            </a:lvl1pPr>
          </a:lstStyle>
          <a:p>
            <a:r>
              <a:rPr lang="en-US" dirty="0"/>
              <a:t>Speaker name here</a:t>
            </a:r>
          </a:p>
        </p:txBody>
      </p:sp>
      <p:sp>
        <p:nvSpPr>
          <p:cNvPr id="29" name="Text Placeholder 4">
            <a:extLst>
              <a:ext uri="{FF2B5EF4-FFF2-40B4-BE49-F238E27FC236}">
                <a16:creationId xmlns:a16="http://schemas.microsoft.com/office/drawing/2014/main" id="{6A4A374F-35E8-2046-A804-C655B503DEF7}"/>
              </a:ext>
            </a:extLst>
          </p:cNvPr>
          <p:cNvSpPr>
            <a:spLocks noGrp="1"/>
          </p:cNvSpPr>
          <p:nvPr>
            <p:ph type="body" sz="quarter" idx="13" hasCustomPrompt="1"/>
          </p:nvPr>
        </p:nvSpPr>
        <p:spPr>
          <a:xfrm>
            <a:off x="4981642" y="3321488"/>
            <a:ext cx="3598807"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yourhandle</a:t>
            </a:r>
            <a:endParaRPr lang="en-US" dirty="0"/>
          </a:p>
          <a:p>
            <a:pPr lvl="0"/>
            <a:r>
              <a:rPr lang="en-US" dirty="0" err="1"/>
              <a:t>youremail</a:t>
            </a:r>
            <a:r>
              <a:rPr lang="en-US" dirty="0"/>
              <a:t>@.com</a:t>
            </a:r>
          </a:p>
        </p:txBody>
      </p:sp>
    </p:spTree>
    <p:extLst>
      <p:ext uri="{BB962C8B-B14F-4D97-AF65-F5344CB8AC3E}">
        <p14:creationId xmlns:p14="http://schemas.microsoft.com/office/powerpoint/2010/main" val="2035788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417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84E3-D1D8-4A0E-8E6A-2C842842A41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50A95AD-696A-4762-8BD1-E56DD8BE86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52ACBFC-1E8C-450C-9F3A-6D23E0765C3F}"/>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12F042DF-7A83-4E05-A852-10549FE3D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F3B46-3AC5-487D-8DCF-226033A3F4C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080498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673E-1ED5-4989-BBB7-5B91B8A02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4539C-E7CF-411A-AE88-06D7583F0B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BC6E3-DB22-49C3-B8CE-21D0B2F29A13}"/>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DC441B1A-6FB4-4CDA-BC1E-FB833C0A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111E7E-7AE0-4BC5-839F-0D7C1DC956F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2954420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3725-CE63-4211-8FDF-1E0732323BD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11BC369-BAF8-4181-AB9A-C22656F5C7E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332172-791E-408D-8D30-A6AF1A515E2A}"/>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9B1117CC-1CC4-4173-B5DF-9B564DA40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76D03-4097-4536-8761-1D3B659CF6D1}"/>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760709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lence Cell Phon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1DC34-C3C7-5445-9EF1-200C57002B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1719" r="17900"/>
          <a:stretch/>
        </p:blipFill>
        <p:spPr>
          <a:xfrm>
            <a:off x="3930416" y="201973"/>
            <a:ext cx="5023816" cy="4758643"/>
          </a:xfrm>
          <a:prstGeom prst="rect">
            <a:avLst/>
          </a:prstGeom>
        </p:spPr>
      </p:pic>
      <p:sp>
        <p:nvSpPr>
          <p:cNvPr id="12" name="Parallelogram 11">
            <a:extLst>
              <a:ext uri="{FF2B5EF4-FFF2-40B4-BE49-F238E27FC236}">
                <a16:creationId xmlns:a16="http://schemas.microsoft.com/office/drawing/2014/main" id="{FBF0EDDB-346E-134D-9527-00CB29377E11}"/>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E44F601-D847-A649-83DF-0D1EBB83586B}"/>
              </a:ext>
            </a:extLst>
          </p:cNvPr>
          <p:cNvGrpSpPr/>
          <p:nvPr userDrawn="1"/>
        </p:nvGrpSpPr>
        <p:grpSpPr>
          <a:xfrm>
            <a:off x="422683" y="1171625"/>
            <a:ext cx="1039075" cy="1039075"/>
            <a:chOff x="425054" y="818275"/>
            <a:chExt cx="1414197" cy="1414197"/>
          </a:xfrm>
        </p:grpSpPr>
        <p:sp>
          <p:nvSpPr>
            <p:cNvPr id="14" name="Oval 13">
              <a:extLst>
                <a:ext uri="{FF2B5EF4-FFF2-40B4-BE49-F238E27FC236}">
                  <a16:creationId xmlns:a16="http://schemas.microsoft.com/office/drawing/2014/main" id="{5459D97B-E0DE-414D-983A-65EFDDAC9448}"/>
                </a:ext>
              </a:extLst>
            </p:cNvPr>
            <p:cNvSpPr/>
            <p:nvPr/>
          </p:nvSpPr>
          <p:spPr>
            <a:xfrm>
              <a:off x="425054" y="818275"/>
              <a:ext cx="1414197" cy="141419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6E0925DA-32A3-5240-931A-B337E84FA3EB}"/>
                </a:ext>
              </a:extLst>
            </p:cNvPr>
            <p:cNvGrpSpPr/>
            <p:nvPr/>
          </p:nvGrpSpPr>
          <p:grpSpPr>
            <a:xfrm>
              <a:off x="889416" y="1069986"/>
              <a:ext cx="484682" cy="930763"/>
              <a:chOff x="889416" y="1069986"/>
              <a:chExt cx="484682" cy="930763"/>
            </a:xfrm>
          </p:grpSpPr>
          <p:sp>
            <p:nvSpPr>
              <p:cNvPr id="17" name="Rounded Rectangle 16">
                <a:extLst>
                  <a:ext uri="{FF2B5EF4-FFF2-40B4-BE49-F238E27FC236}">
                    <a16:creationId xmlns:a16="http://schemas.microsoft.com/office/drawing/2014/main" id="{C9CF25D6-1F1B-9B49-850B-FB27A54F70EE}"/>
                  </a:ext>
                </a:extLst>
              </p:cNvPr>
              <p:cNvSpPr/>
              <p:nvPr/>
            </p:nvSpPr>
            <p:spPr>
              <a:xfrm>
                <a:off x="892418" y="1069986"/>
                <a:ext cx="478678" cy="930763"/>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F408751-3EDE-994F-9B8B-AF716E0E874B}"/>
                  </a:ext>
                </a:extLst>
              </p:cNvPr>
              <p:cNvCxnSpPr/>
              <p:nvPr/>
            </p:nvCxnSpPr>
            <p:spPr>
              <a:xfrm>
                <a:off x="889416" y="1893757"/>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C77E72-0337-2140-B47C-4F9B11D712FB}"/>
                  </a:ext>
                </a:extLst>
              </p:cNvPr>
              <p:cNvCxnSpPr/>
              <p:nvPr/>
            </p:nvCxnSpPr>
            <p:spPr>
              <a:xfrm>
                <a:off x="889416" y="1179226"/>
                <a:ext cx="48468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44BEED-A4F1-D440-9A08-FBCBF1012749}"/>
                  </a:ext>
                </a:extLst>
              </p:cNvPr>
              <p:cNvCxnSpPr>
                <a:cxnSpLocks/>
              </p:cNvCxnSpPr>
              <p:nvPr/>
            </p:nvCxnSpPr>
            <p:spPr>
              <a:xfrm>
                <a:off x="1031823" y="1129259"/>
                <a:ext cx="19986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73FB7-0225-A44C-8F10-6B1A7862B253}"/>
                  </a:ext>
                </a:extLst>
              </p:cNvPr>
              <p:cNvCxnSpPr>
                <a:cxnSpLocks/>
              </p:cNvCxnSpPr>
              <p:nvPr/>
            </p:nvCxnSpPr>
            <p:spPr>
              <a:xfrm>
                <a:off x="1079291" y="1938728"/>
                <a:ext cx="104933" cy="0"/>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16" name="Straight Connector 15">
              <a:extLst>
                <a:ext uri="{FF2B5EF4-FFF2-40B4-BE49-F238E27FC236}">
                  <a16:creationId xmlns:a16="http://schemas.microsoft.com/office/drawing/2014/main" id="{8F05E43F-EE51-BC48-8BBD-30158EBA05F0}"/>
                </a:ext>
              </a:extLst>
            </p:cNvPr>
            <p:cNvCxnSpPr>
              <a:stCxn id="14" idx="7"/>
              <a:endCxn id="14" idx="3"/>
            </p:cNvCxnSpPr>
            <p:nvPr/>
          </p:nvCxnSpPr>
          <p:spPr>
            <a:xfrm flipH="1">
              <a:off x="632158" y="1025379"/>
              <a:ext cx="999989" cy="99998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22" name="Title 3">
            <a:extLst>
              <a:ext uri="{FF2B5EF4-FFF2-40B4-BE49-F238E27FC236}">
                <a16:creationId xmlns:a16="http://schemas.microsoft.com/office/drawing/2014/main" id="{D065EA19-EE47-E341-9F69-B3215335897E}"/>
              </a:ext>
            </a:extLst>
          </p:cNvPr>
          <p:cNvSpPr txBox="1">
            <a:spLocks/>
          </p:cNvSpPr>
          <p:nvPr userDrawn="1"/>
        </p:nvSpPr>
        <p:spPr>
          <a:xfrm>
            <a:off x="291769" y="2571750"/>
            <a:ext cx="4008209" cy="1352488"/>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Please silence cell phones</a:t>
            </a:r>
          </a:p>
        </p:txBody>
      </p:sp>
    </p:spTree>
    <p:extLst>
      <p:ext uri="{BB962C8B-B14F-4D97-AF65-F5344CB8AC3E}">
        <p14:creationId xmlns:p14="http://schemas.microsoft.com/office/powerpoint/2010/main" val="7411312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9BCA-DB71-43CD-BBE3-38D3FA54B3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8A59E2-4AB8-4885-ADF7-79E40998078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20A322-6169-4ABD-9A12-89FEFB0E00A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FE44A2-6BA4-4E6C-885F-1B6E7F3268F0}"/>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6" name="Footer Placeholder 5">
            <a:extLst>
              <a:ext uri="{FF2B5EF4-FFF2-40B4-BE49-F238E27FC236}">
                <a16:creationId xmlns:a16="http://schemas.microsoft.com/office/drawing/2014/main" id="{36CE8570-BA24-4335-A383-6540C3AEC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36002-9543-4085-A6E2-841623C11AE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438348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CD24C-7020-4CCE-946C-E5ED698DE7F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D75A5A-5B11-41E1-A6DC-286A9D7BEE1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A6B69F4-DBBF-4B7B-B316-F1584C62872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5C75D-FA83-4B0C-9374-A4F2C9D2EDF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B0E2F-5282-42D2-ADA7-6582B7DB62F7}"/>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D617E9-F43B-4B1A-935C-329CE057E42A}"/>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8" name="Footer Placeholder 7">
            <a:extLst>
              <a:ext uri="{FF2B5EF4-FFF2-40B4-BE49-F238E27FC236}">
                <a16:creationId xmlns:a16="http://schemas.microsoft.com/office/drawing/2014/main" id="{53B83FC6-8172-47E9-B09C-59059819B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A588-2D8F-4320-9726-525F8535154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572812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4DAF-1202-4719-9192-ADBDF1FF1C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EA6971-AC3C-4165-8CE5-48F877516E8B}"/>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4" name="Footer Placeholder 3">
            <a:extLst>
              <a:ext uri="{FF2B5EF4-FFF2-40B4-BE49-F238E27FC236}">
                <a16:creationId xmlns:a16="http://schemas.microsoft.com/office/drawing/2014/main" id="{E96DAAC4-5376-4FA6-B737-CD2D4D1869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FCD49-3513-4A6D-AED6-69501C2C73DE}"/>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87224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CF2C6-69DF-45AB-9BDB-71BFC0AA0CE7}"/>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3" name="Footer Placeholder 2">
            <a:extLst>
              <a:ext uri="{FF2B5EF4-FFF2-40B4-BE49-F238E27FC236}">
                <a16:creationId xmlns:a16="http://schemas.microsoft.com/office/drawing/2014/main" id="{8FE0226C-AA7A-4B0C-AB72-14A91CCC19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51C2CF-A1E4-4C05-A915-15AFB50081B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11392920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E82A-9E1E-40D1-869F-76DEC76DA98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E2D6B0F-FC8B-4F4A-A531-2C7EED9FA38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9ABFA-CE6F-4396-9636-DE3462280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41D93F-7024-4AE4-8A28-58AE825C8375}"/>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6" name="Footer Placeholder 5">
            <a:extLst>
              <a:ext uri="{FF2B5EF4-FFF2-40B4-BE49-F238E27FC236}">
                <a16:creationId xmlns:a16="http://schemas.microsoft.com/office/drawing/2014/main" id="{7D3FC56C-2C06-4685-AC20-A3ECD85A66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4454C8-8B4C-4B09-9E5E-3CCE2B81745F}"/>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32183745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D0D1-C94D-44E3-BE0C-211C3C3BE24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38A1DC8-7B6B-466D-824B-D1C24CC28E1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A71F243-6612-4015-ADE7-5804025B34D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9FF367-7657-4CB4-A2FA-08C470B1CC0F}"/>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6" name="Footer Placeholder 5">
            <a:extLst>
              <a:ext uri="{FF2B5EF4-FFF2-40B4-BE49-F238E27FC236}">
                <a16:creationId xmlns:a16="http://schemas.microsoft.com/office/drawing/2014/main" id="{35B7A2AD-E521-44C5-B708-D3BF2639B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C76FA-4A61-4614-BCB3-4F8C5B9BBCA7}"/>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54364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87766-7084-478A-81C8-4A8C3DF94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65DDF-09BB-4578-80BC-9127646EA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A21E7-5A46-434B-8E8F-C5C649F3354E}"/>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A60E73A3-0BE0-4D93-8B32-81B110102F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BECFA-DB78-4F30-919E-C93D7F9A870A}"/>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4799544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9C5823-4AB6-423A-9CA9-65F522C0720C}"/>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8F6636-B159-4C48-ADE7-F635EA3CFE5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8AC17-784C-489C-8EB2-2FEC497B364C}"/>
              </a:ext>
            </a:extLst>
          </p:cNvPr>
          <p:cNvSpPr>
            <a:spLocks noGrp="1"/>
          </p:cNvSpPr>
          <p:nvPr>
            <p:ph type="dt" sz="half" idx="10"/>
          </p:nvPr>
        </p:nvSpPr>
        <p:spPr/>
        <p:txBody>
          <a:body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D6B69A4F-7E9C-4FA9-90F2-848210EA8C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1D0F6-2A0E-4FC5-BF5A-07AF89CA5ED3}"/>
              </a:ext>
            </a:extLst>
          </p:cNvPr>
          <p:cNvSpPr>
            <a:spLocks noGrp="1"/>
          </p:cNvSpPr>
          <p:nvPr>
            <p:ph type="sldNum" sz="quarter" idx="12"/>
          </p:nvPr>
        </p:nvSpPr>
        <p:spPr/>
        <p:txBody>
          <a:bodyPr/>
          <a:lstStyle/>
          <a:p>
            <a:fld id="{F2CBD4D5-69D6-44C4-9AF3-F6B204BB8B7C}" type="slidenum">
              <a:rPr lang="en-US" smtClean="0"/>
              <a:t>‹#›</a:t>
            </a:fld>
            <a:endParaRPr lang="en-US"/>
          </a:p>
        </p:txBody>
      </p:sp>
    </p:spTree>
    <p:extLst>
      <p:ext uri="{BB962C8B-B14F-4D97-AF65-F5344CB8AC3E}">
        <p14:creationId xmlns:p14="http://schemas.microsoft.com/office/powerpoint/2010/main" val="22033038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441197" y="342899"/>
            <a:ext cx="8263890" cy="564078"/>
          </a:xfrm>
        </p:spPr>
        <p:txBody>
          <a:bodyPr/>
          <a:lstStyle>
            <a:lvl1pPr>
              <a:defRPr sz="36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834952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41936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4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plore PAS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6092B34-0719-954D-BD70-F632853B275F}"/>
              </a:ext>
            </a:extLst>
          </p:cNvPr>
          <p:cNvGrpSpPr/>
          <p:nvPr userDrawn="1"/>
        </p:nvGrpSpPr>
        <p:grpSpPr>
          <a:xfrm>
            <a:off x="3153809" y="182880"/>
            <a:ext cx="5807311" cy="4777740"/>
            <a:chOff x="3153809" y="182880"/>
            <a:chExt cx="5807311" cy="4777740"/>
          </a:xfrm>
          <a:solidFill>
            <a:schemeClr val="bg2">
              <a:lumMod val="95000"/>
            </a:schemeClr>
          </a:solidFill>
        </p:grpSpPr>
        <p:sp>
          <p:nvSpPr>
            <p:cNvPr id="3" name="Parallelogram 2">
              <a:extLst>
                <a:ext uri="{FF2B5EF4-FFF2-40B4-BE49-F238E27FC236}">
                  <a16:creationId xmlns:a16="http://schemas.microsoft.com/office/drawing/2014/main" id="{EC10AB2A-2CD8-8D4F-B676-A00C3E2C3F96}"/>
                </a:ext>
              </a:extLst>
            </p:cNvPr>
            <p:cNvSpPr/>
            <p:nvPr/>
          </p:nvSpPr>
          <p:spPr>
            <a:xfrm>
              <a:off x="3153809" y="182881"/>
              <a:ext cx="4894891" cy="4777739"/>
            </a:xfrm>
            <a:prstGeom prst="parallelogram">
              <a:avLst>
                <a:gd name="adj" fmla="val 174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209F51-F439-1D48-847E-86FC79FF4F94}"/>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3">
            <a:extLst>
              <a:ext uri="{FF2B5EF4-FFF2-40B4-BE49-F238E27FC236}">
                <a16:creationId xmlns:a16="http://schemas.microsoft.com/office/drawing/2014/main" id="{9E2A22BE-54A2-DD4C-8D71-BD02476EBACF}"/>
              </a:ext>
            </a:extLst>
          </p:cNvPr>
          <p:cNvSpPr txBox="1">
            <a:spLocks/>
          </p:cNvSpPr>
          <p:nvPr userDrawn="1"/>
        </p:nvSpPr>
        <p:spPr>
          <a:xfrm>
            <a:off x="312745" y="1805286"/>
            <a:ext cx="2883822" cy="862754"/>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2800" dirty="0">
                <a:latin typeface="+mj-lt"/>
                <a:cs typeface="Segoe UI Semibold" panose="020B0502040204020203" pitchFamily="34" charset="0"/>
              </a:rPr>
              <a:t>everything PASS has to offer</a:t>
            </a:r>
          </a:p>
        </p:txBody>
      </p:sp>
      <p:pic>
        <p:nvPicPr>
          <p:cNvPr id="6" name="Picture 5">
            <a:extLst>
              <a:ext uri="{FF2B5EF4-FFF2-40B4-BE49-F238E27FC236}">
                <a16:creationId xmlns:a16="http://schemas.microsoft.com/office/drawing/2014/main" id="{65345A65-674C-9845-94AC-654DF72D78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9569" y="392647"/>
            <a:ext cx="1241920" cy="1241920"/>
          </a:xfrm>
          <a:prstGeom prst="rect">
            <a:avLst/>
          </a:prstGeom>
        </p:spPr>
      </p:pic>
      <p:pic>
        <p:nvPicPr>
          <p:cNvPr id="7" name="Picture 6">
            <a:extLst>
              <a:ext uri="{FF2B5EF4-FFF2-40B4-BE49-F238E27FC236}">
                <a16:creationId xmlns:a16="http://schemas.microsoft.com/office/drawing/2014/main" id="{A3078421-44F5-894B-8ADB-34729C88BC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5016" y="553003"/>
            <a:ext cx="1005250" cy="1005250"/>
          </a:xfrm>
          <a:prstGeom prst="rect">
            <a:avLst/>
          </a:prstGeom>
        </p:spPr>
      </p:pic>
      <p:pic>
        <p:nvPicPr>
          <p:cNvPr id="8" name="Picture 7">
            <a:extLst>
              <a:ext uri="{FF2B5EF4-FFF2-40B4-BE49-F238E27FC236}">
                <a16:creationId xmlns:a16="http://schemas.microsoft.com/office/drawing/2014/main" id="{0223F339-62FC-DB43-8492-A5BE02F5B1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47627" y="442642"/>
            <a:ext cx="1241920" cy="1241920"/>
          </a:xfrm>
          <a:prstGeom prst="rect">
            <a:avLst/>
          </a:prstGeom>
        </p:spPr>
      </p:pic>
      <p:pic>
        <p:nvPicPr>
          <p:cNvPr id="9" name="Picture 8">
            <a:extLst>
              <a:ext uri="{FF2B5EF4-FFF2-40B4-BE49-F238E27FC236}">
                <a16:creationId xmlns:a16="http://schemas.microsoft.com/office/drawing/2014/main" id="{25380530-E681-8643-88A9-D8A522E5456D}"/>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126681" y="2892279"/>
            <a:ext cx="1241920" cy="1241920"/>
          </a:xfrm>
          <a:prstGeom prst="rect">
            <a:avLst/>
          </a:prstGeom>
        </p:spPr>
      </p:pic>
      <p:pic>
        <p:nvPicPr>
          <p:cNvPr id="10" name="Picture 9">
            <a:extLst>
              <a:ext uri="{FF2B5EF4-FFF2-40B4-BE49-F238E27FC236}">
                <a16:creationId xmlns:a16="http://schemas.microsoft.com/office/drawing/2014/main" id="{211DBD8D-AB01-B840-A6C8-69D148B77EA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829569" y="2874933"/>
            <a:ext cx="1241920" cy="1241920"/>
          </a:xfrm>
          <a:prstGeom prst="rect">
            <a:avLst/>
          </a:prstGeom>
        </p:spPr>
      </p:pic>
      <p:pic>
        <p:nvPicPr>
          <p:cNvPr id="11" name="Picture 10">
            <a:extLst>
              <a:ext uri="{FF2B5EF4-FFF2-40B4-BE49-F238E27FC236}">
                <a16:creationId xmlns:a16="http://schemas.microsoft.com/office/drawing/2014/main" id="{0B701307-FEF6-0542-BF6B-42FB871C4A5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682472" y="3179938"/>
            <a:ext cx="772230" cy="702027"/>
          </a:xfrm>
          <a:prstGeom prst="rect">
            <a:avLst/>
          </a:prstGeom>
        </p:spPr>
      </p:pic>
      <p:sp>
        <p:nvSpPr>
          <p:cNvPr id="12" name="Rectangle 11">
            <a:hlinkClick r:id="rId8"/>
            <a:extLst>
              <a:ext uri="{FF2B5EF4-FFF2-40B4-BE49-F238E27FC236}">
                <a16:creationId xmlns:a16="http://schemas.microsoft.com/office/drawing/2014/main" id="{E1C57803-55DC-614F-AED4-976CC1A89A37}"/>
              </a:ext>
            </a:extLst>
          </p:cNvPr>
          <p:cNvSpPr/>
          <p:nvPr userDrawn="1"/>
        </p:nvSpPr>
        <p:spPr>
          <a:xfrm>
            <a:off x="4030553" y="1602678"/>
            <a:ext cx="1434176"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Free online webinar events </a:t>
            </a:r>
          </a:p>
        </p:txBody>
      </p:sp>
      <p:sp>
        <p:nvSpPr>
          <p:cNvPr id="13" name="Rectangle 12">
            <a:hlinkClick r:id="rId9"/>
            <a:extLst>
              <a:ext uri="{FF2B5EF4-FFF2-40B4-BE49-F238E27FC236}">
                <a16:creationId xmlns:a16="http://schemas.microsoft.com/office/drawing/2014/main" id="{BBFD1540-DCEF-A044-B119-2D5A3D1B85FB}"/>
              </a:ext>
            </a:extLst>
          </p:cNvPr>
          <p:cNvSpPr/>
          <p:nvPr userDrawn="1"/>
        </p:nvSpPr>
        <p:spPr>
          <a:xfrm>
            <a:off x="7288472" y="1602678"/>
            <a:ext cx="1560231"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Free 1-day local training events</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4" name="Rectangle 13">
            <a:hlinkClick r:id="rId10"/>
            <a:extLst>
              <a:ext uri="{FF2B5EF4-FFF2-40B4-BE49-F238E27FC236}">
                <a16:creationId xmlns:a16="http://schemas.microsoft.com/office/drawing/2014/main" id="{F6129F24-4FB5-C94C-A658-3D0261ECC267}"/>
              </a:ext>
            </a:extLst>
          </p:cNvPr>
          <p:cNvSpPr/>
          <p:nvPr userDrawn="1"/>
        </p:nvSpPr>
        <p:spPr>
          <a:xfrm>
            <a:off x="5671080" y="1602678"/>
            <a:ext cx="1558898"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a:solidFill>
                  <a:schemeClr val="tx1"/>
                </a:solidFill>
                <a:latin typeface="Segoe UI Semibold" panose="020B0502040204020203" pitchFamily="34" charset="0"/>
                <a:cs typeface="Segoe UI Semibold" panose="020B0502040204020203" pitchFamily="34" charset="0"/>
              </a:rPr>
              <a:t>Local user groups around the world</a:t>
            </a:r>
            <a:endParaRPr lang="en-US" sz="1200" b="1" i="0" dirty="0">
              <a:solidFill>
                <a:schemeClr val="tx1"/>
              </a:solidFill>
              <a:latin typeface="Segoe UI Semibold" panose="020B0502040204020203" pitchFamily="34" charset="0"/>
              <a:cs typeface="Segoe UI Semibold" panose="020B0502040204020203" pitchFamily="34" charset="0"/>
            </a:endParaRPr>
          </a:p>
        </p:txBody>
      </p:sp>
      <p:sp>
        <p:nvSpPr>
          <p:cNvPr id="15" name="Rectangle 14">
            <a:hlinkClick r:id="rId11"/>
            <a:extLst>
              <a:ext uri="{FF2B5EF4-FFF2-40B4-BE49-F238E27FC236}">
                <a16:creationId xmlns:a16="http://schemas.microsoft.com/office/drawing/2014/main" id="{CC1EC64C-827D-9F4C-8558-11E8DA8A1F63}"/>
              </a:ext>
            </a:extLst>
          </p:cNvPr>
          <p:cNvSpPr/>
          <p:nvPr userDrawn="1"/>
        </p:nvSpPr>
        <p:spPr>
          <a:xfrm>
            <a:off x="3965179" y="4082268"/>
            <a:ext cx="1564924"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Online special interest user groups </a:t>
            </a:r>
          </a:p>
        </p:txBody>
      </p:sp>
      <p:sp>
        <p:nvSpPr>
          <p:cNvPr id="16" name="Rectangle 15">
            <a:hlinkClick r:id="rId10"/>
            <a:extLst>
              <a:ext uri="{FF2B5EF4-FFF2-40B4-BE49-F238E27FC236}">
                <a16:creationId xmlns:a16="http://schemas.microsoft.com/office/drawing/2014/main" id="{0B4DA287-E94F-F345-9CE3-2271C22DC88A}"/>
              </a:ext>
            </a:extLst>
          </p:cNvPr>
          <p:cNvSpPr/>
          <p:nvPr userDrawn="1"/>
        </p:nvSpPr>
        <p:spPr>
          <a:xfrm>
            <a:off x="5736736"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Business analytics training </a:t>
            </a:r>
          </a:p>
        </p:txBody>
      </p:sp>
      <p:sp>
        <p:nvSpPr>
          <p:cNvPr id="17" name="Rectangle 16">
            <a:hlinkClick r:id="rId10"/>
            <a:extLst>
              <a:ext uri="{FF2B5EF4-FFF2-40B4-BE49-F238E27FC236}">
                <a16:creationId xmlns:a16="http://schemas.microsoft.com/office/drawing/2014/main" id="{D290D108-3A7F-4B4C-9067-AF2BED016EB2}"/>
              </a:ext>
            </a:extLst>
          </p:cNvPr>
          <p:cNvSpPr/>
          <p:nvPr userDrawn="1"/>
        </p:nvSpPr>
        <p:spPr>
          <a:xfrm>
            <a:off x="7354794" y="4082268"/>
            <a:ext cx="1427587" cy="4119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b="1" i="0" dirty="0">
                <a:solidFill>
                  <a:schemeClr val="tx1"/>
                </a:solidFill>
                <a:latin typeface="Segoe UI Semibold" panose="020B0502040204020203" pitchFamily="34" charset="0"/>
                <a:cs typeface="Segoe UI Semibold" panose="020B0502040204020203" pitchFamily="34" charset="0"/>
              </a:rPr>
              <a:t>Get involved</a:t>
            </a:r>
          </a:p>
        </p:txBody>
      </p:sp>
      <p:cxnSp>
        <p:nvCxnSpPr>
          <p:cNvPr id="18" name="Straight Connector 17">
            <a:extLst>
              <a:ext uri="{FF2B5EF4-FFF2-40B4-BE49-F238E27FC236}">
                <a16:creationId xmlns:a16="http://schemas.microsoft.com/office/drawing/2014/main" id="{AB833E44-1B81-1B40-AAF3-13C3C5D94FD0}"/>
              </a:ext>
            </a:extLst>
          </p:cNvPr>
          <p:cNvCxnSpPr>
            <a:cxnSpLocks/>
          </p:cNvCxnSpPr>
          <p:nvPr userDrawn="1"/>
        </p:nvCxnSpPr>
        <p:spPr>
          <a:xfrm flipH="1">
            <a:off x="4279249" y="2571750"/>
            <a:ext cx="4175453"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35AAC2-8ACD-A84B-9157-E20A43FE1B95}"/>
              </a:ext>
            </a:extLst>
          </p:cNvPr>
          <p:cNvSpPr/>
          <p:nvPr userDrawn="1"/>
        </p:nvSpPr>
        <p:spPr>
          <a:xfrm>
            <a:off x="326070" y="3053703"/>
            <a:ext cx="2823400" cy="1169551"/>
          </a:xfrm>
          <a:prstGeom prst="rect">
            <a:avLst/>
          </a:prstGeom>
        </p:spPr>
        <p:txBody>
          <a:bodyPr wrap="square">
            <a:spAutoFit/>
          </a:bodyPr>
          <a:lstStyle/>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Free Online Resources </a:t>
            </a:r>
          </a:p>
          <a:p>
            <a:pPr lvl="0">
              <a:spcAft>
                <a:spcPts val="600"/>
              </a:spcAft>
              <a:defRPr/>
            </a:pPr>
            <a:r>
              <a:rPr lang="en-US" sz="2000" b="1" spc="20" dirty="0">
                <a:solidFill>
                  <a:schemeClr val="accent2"/>
                </a:solidFill>
                <a:latin typeface="Segoe UI Semibold" panose="020B0502040204020203" pitchFamily="34" charset="0"/>
                <a:cs typeface="Segoe UI Semibold" panose="020B0502040204020203" pitchFamily="34" charset="0"/>
              </a:rPr>
              <a:t>Newsletters</a:t>
            </a:r>
          </a:p>
          <a:p>
            <a:pPr lvl="0">
              <a:spcAft>
                <a:spcPts val="600"/>
              </a:spcAft>
              <a:defRPr/>
            </a:pPr>
            <a:r>
              <a:rPr lang="en-US" sz="2000" b="1" spc="20" dirty="0" err="1">
                <a:solidFill>
                  <a:schemeClr val="accent2"/>
                </a:solidFill>
                <a:latin typeface="Segoe UI Semibold" panose="020B0502040204020203" pitchFamily="34" charset="0"/>
                <a:cs typeface="Segoe UI Semibold" panose="020B0502040204020203" pitchFamily="34" charset="0"/>
              </a:rPr>
              <a:t>PASS.org</a:t>
            </a:r>
            <a:endParaRPr lang="en-US" sz="2000" b="1" spc="20" dirty="0">
              <a:solidFill>
                <a:schemeClr val="accent2"/>
              </a:solidFill>
              <a:latin typeface="Segoe UI Semibold" panose="020B0502040204020203" pitchFamily="34" charset="0"/>
              <a:cs typeface="Segoe UI Semibold" panose="020B0502040204020203" pitchFamily="34" charset="0"/>
            </a:endParaRPr>
          </a:p>
        </p:txBody>
      </p:sp>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09324"/>
            <a:ext cx="2821288" cy="699210"/>
          </a:xfrm>
          <a:prstGeom prst="rect">
            <a:avLst/>
          </a:prstGeom>
        </p:spPr>
        <p:txBody>
          <a:bodyPr anchor="ctr"/>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Explore</a:t>
            </a:r>
          </a:p>
        </p:txBody>
      </p:sp>
    </p:spTree>
    <p:extLst>
      <p:ext uri="{BB962C8B-B14F-4D97-AF65-F5344CB8AC3E}">
        <p14:creationId xmlns:p14="http://schemas.microsoft.com/office/powerpoint/2010/main" val="4236141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820954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aluations">
    <p:bg>
      <p:bgPr>
        <a:solidFill>
          <a:schemeClr val="bg2"/>
        </a:solidFill>
        <a:effectLst/>
      </p:bgPr>
    </p:bg>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7515B887-3AA3-7F4F-8AA4-A29A22448E66}"/>
              </a:ext>
            </a:extLst>
          </p:cNvPr>
          <p:cNvSpPr txBox="1">
            <a:spLocks/>
          </p:cNvSpPr>
          <p:nvPr userDrawn="1"/>
        </p:nvSpPr>
        <p:spPr>
          <a:xfrm>
            <a:off x="291769" y="1238584"/>
            <a:ext cx="3419348" cy="699210"/>
          </a:xfrm>
          <a:prstGeom prst="rect">
            <a:avLst/>
          </a:prstGeom>
        </p:spPr>
        <p:txBody>
          <a:bodyPr anchor="t"/>
          <a:lst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a:lstStyle>
          <a:p>
            <a:pPr>
              <a:lnSpc>
                <a:spcPct val="90000"/>
              </a:lnSpc>
            </a:pPr>
            <a:r>
              <a:rPr lang="en-US" sz="4000" b="1" dirty="0">
                <a:latin typeface="Segoe UI Semibold" panose="020B0502040204020203" pitchFamily="34" charset="0"/>
                <a:cs typeface="Segoe UI Semibold" panose="020B0502040204020203" pitchFamily="34" charset="0"/>
              </a:rPr>
              <a:t>Session</a:t>
            </a:r>
            <a:br>
              <a:rPr lang="en-US" sz="4000" b="1" dirty="0">
                <a:latin typeface="Segoe UI Semibold" panose="020B0502040204020203" pitchFamily="34" charset="0"/>
                <a:cs typeface="Segoe UI Semibold" panose="020B0502040204020203" pitchFamily="34" charset="0"/>
              </a:rPr>
            </a:br>
            <a:r>
              <a:rPr lang="en-US" sz="4000" b="1" dirty="0">
                <a:latin typeface="Segoe UI Semibold" panose="020B0502040204020203" pitchFamily="34" charset="0"/>
                <a:cs typeface="Segoe UI Semibold" panose="020B0502040204020203" pitchFamily="34" charset="0"/>
              </a:rPr>
              <a:t>Evaluations</a:t>
            </a:r>
          </a:p>
        </p:txBody>
      </p:sp>
      <p:grpSp>
        <p:nvGrpSpPr>
          <p:cNvPr id="22" name="Group 21">
            <a:extLst>
              <a:ext uri="{FF2B5EF4-FFF2-40B4-BE49-F238E27FC236}">
                <a16:creationId xmlns:a16="http://schemas.microsoft.com/office/drawing/2014/main" id="{57B14AB4-4262-C54B-885F-1B61E258B589}"/>
              </a:ext>
            </a:extLst>
          </p:cNvPr>
          <p:cNvGrpSpPr/>
          <p:nvPr userDrawn="1"/>
        </p:nvGrpSpPr>
        <p:grpSpPr>
          <a:xfrm>
            <a:off x="3153809" y="182880"/>
            <a:ext cx="5807311" cy="4777740"/>
            <a:chOff x="3153809" y="182880"/>
            <a:chExt cx="5807311" cy="4777740"/>
          </a:xfrm>
        </p:grpSpPr>
        <p:sp>
          <p:nvSpPr>
            <p:cNvPr id="23" name="Parallelogram 22">
              <a:extLst>
                <a:ext uri="{FF2B5EF4-FFF2-40B4-BE49-F238E27FC236}">
                  <a16:creationId xmlns:a16="http://schemas.microsoft.com/office/drawing/2014/main" id="{A1F61C5D-41E9-D740-BAB6-DA7A08B6A889}"/>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B87A85B-41B3-E344-8802-F4917AC11A73}"/>
                </a:ext>
              </a:extLst>
            </p:cNvPr>
            <p:cNvSpPr/>
            <p:nvPr/>
          </p:nvSpPr>
          <p:spPr>
            <a:xfrm flipH="1">
              <a:off x="6318988" y="182880"/>
              <a:ext cx="264213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a:extLst>
              <a:ext uri="{FF2B5EF4-FFF2-40B4-BE49-F238E27FC236}">
                <a16:creationId xmlns:a16="http://schemas.microsoft.com/office/drawing/2014/main" id="{023FFCC5-4FB1-0646-89EC-D046651CD125}"/>
              </a:ext>
            </a:extLst>
          </p:cNvPr>
          <p:cNvSpPr/>
          <p:nvPr userDrawn="1"/>
        </p:nvSpPr>
        <p:spPr>
          <a:xfrm rot="10800000">
            <a:off x="3654125" y="893039"/>
            <a:ext cx="1010517" cy="751776"/>
          </a:xfrm>
          <a:custGeom>
            <a:avLst/>
            <a:gdLst>
              <a:gd name="connsiteX0" fmla="*/ 404317 w 522131"/>
              <a:gd name="connsiteY0" fmla="*/ 245120 h 388441"/>
              <a:gd name="connsiteX1" fmla="*/ 370847 w 522131"/>
              <a:gd name="connsiteY1" fmla="*/ 245120 h 388441"/>
              <a:gd name="connsiteX2" fmla="*/ 370847 w 522131"/>
              <a:gd name="connsiteY2" fmla="*/ 245120 h 388441"/>
              <a:gd name="connsiteX3" fmla="*/ 361476 w 522131"/>
              <a:gd name="connsiteY3" fmla="*/ 245120 h 388441"/>
              <a:gd name="connsiteX4" fmla="*/ 322651 w 522131"/>
              <a:gd name="connsiteY4" fmla="*/ 283964 h 388441"/>
              <a:gd name="connsiteX5" fmla="*/ 322651 w 522131"/>
              <a:gd name="connsiteY5" fmla="*/ 283964 h 388441"/>
              <a:gd name="connsiteX6" fmla="*/ 360137 w 522131"/>
              <a:gd name="connsiteY6" fmla="*/ 322808 h 388441"/>
              <a:gd name="connsiteX7" fmla="*/ 360137 w 522131"/>
              <a:gd name="connsiteY7" fmla="*/ 322808 h 388441"/>
              <a:gd name="connsiteX8" fmla="*/ 360806 w 522131"/>
              <a:gd name="connsiteY8" fmla="*/ 322808 h 388441"/>
              <a:gd name="connsiteX9" fmla="*/ 361476 w 522131"/>
              <a:gd name="connsiteY9" fmla="*/ 322808 h 388441"/>
              <a:gd name="connsiteX10" fmla="*/ 487992 w 522131"/>
              <a:gd name="connsiteY10" fmla="*/ 322808 h 388441"/>
              <a:gd name="connsiteX11" fmla="*/ 522801 w 522131"/>
              <a:gd name="connsiteY11" fmla="*/ 358304 h 388441"/>
              <a:gd name="connsiteX12" fmla="*/ 522801 w 522131"/>
              <a:gd name="connsiteY12" fmla="*/ 358304 h 388441"/>
              <a:gd name="connsiteX13" fmla="*/ 486654 w 522131"/>
              <a:gd name="connsiteY13" fmla="*/ 394469 h 388441"/>
              <a:gd name="connsiteX14" fmla="*/ 202828 w 522131"/>
              <a:gd name="connsiteY14" fmla="*/ 394469 h 388441"/>
              <a:gd name="connsiteX15" fmla="*/ 166680 w 522131"/>
              <a:gd name="connsiteY15" fmla="*/ 358304 h 388441"/>
              <a:gd name="connsiteX16" fmla="*/ 166680 w 522131"/>
              <a:gd name="connsiteY16" fmla="*/ 358304 h 388441"/>
              <a:gd name="connsiteX17" fmla="*/ 201489 w 522131"/>
              <a:gd name="connsiteY17" fmla="*/ 322808 h 388441"/>
              <a:gd name="connsiteX18" fmla="*/ 213538 w 522131"/>
              <a:gd name="connsiteY18" fmla="*/ 322808 h 388441"/>
              <a:gd name="connsiteX19" fmla="*/ 214208 w 522131"/>
              <a:gd name="connsiteY19" fmla="*/ 322808 h 388441"/>
              <a:gd name="connsiteX20" fmla="*/ 215547 w 522131"/>
              <a:gd name="connsiteY20" fmla="*/ 322808 h 388441"/>
              <a:gd name="connsiteX21" fmla="*/ 215547 w 522131"/>
              <a:gd name="connsiteY21" fmla="*/ 322808 h 388441"/>
              <a:gd name="connsiteX22" fmla="*/ 252364 w 522131"/>
              <a:gd name="connsiteY22" fmla="*/ 283964 h 388441"/>
              <a:gd name="connsiteX23" fmla="*/ 252364 w 522131"/>
              <a:gd name="connsiteY23" fmla="*/ 283964 h 388441"/>
              <a:gd name="connsiteX24" fmla="*/ 213538 w 522131"/>
              <a:gd name="connsiteY24" fmla="*/ 245120 h 388441"/>
              <a:gd name="connsiteX25" fmla="*/ 203497 w 522131"/>
              <a:gd name="connsiteY25" fmla="*/ 245120 h 388441"/>
              <a:gd name="connsiteX26" fmla="*/ 203497 w 522131"/>
              <a:gd name="connsiteY26" fmla="*/ 245120 h 388441"/>
              <a:gd name="connsiteX27" fmla="*/ 160656 w 522131"/>
              <a:gd name="connsiteY27" fmla="*/ 245120 h 388441"/>
              <a:gd name="connsiteX28" fmla="*/ 141913 w 522131"/>
              <a:gd name="connsiteY28" fmla="*/ 245120 h 388441"/>
              <a:gd name="connsiteX29" fmla="*/ 45519 w 522131"/>
              <a:gd name="connsiteY29" fmla="*/ 245120 h 388441"/>
              <a:gd name="connsiteX30" fmla="*/ 0 w 522131"/>
              <a:gd name="connsiteY30" fmla="*/ 199578 h 388441"/>
              <a:gd name="connsiteX31" fmla="*/ 45519 w 522131"/>
              <a:gd name="connsiteY31" fmla="*/ 154037 h 388441"/>
              <a:gd name="connsiteX32" fmla="*/ 140574 w 522131"/>
              <a:gd name="connsiteY32" fmla="*/ 154037 h 388441"/>
              <a:gd name="connsiteX33" fmla="*/ 159986 w 522131"/>
              <a:gd name="connsiteY33" fmla="*/ 154037 h 388441"/>
              <a:gd name="connsiteX34" fmla="*/ 176052 w 522131"/>
              <a:gd name="connsiteY34" fmla="*/ 154037 h 388441"/>
              <a:gd name="connsiteX35" fmla="*/ 217555 w 522131"/>
              <a:gd name="connsiteY35" fmla="*/ 112514 h 388441"/>
              <a:gd name="connsiteX36" fmla="*/ 176721 w 522131"/>
              <a:gd name="connsiteY36" fmla="*/ 72330 h 388441"/>
              <a:gd name="connsiteX37" fmla="*/ 145929 w 522131"/>
              <a:gd name="connsiteY37" fmla="*/ 72330 h 388441"/>
              <a:gd name="connsiteX38" fmla="*/ 109782 w 522131"/>
              <a:gd name="connsiteY38" fmla="*/ 36165 h 388441"/>
              <a:gd name="connsiteX39" fmla="*/ 145929 w 522131"/>
              <a:gd name="connsiteY39" fmla="*/ 0 h 388441"/>
              <a:gd name="connsiteX40" fmla="*/ 392938 w 522131"/>
              <a:gd name="connsiteY40" fmla="*/ 0 h 388441"/>
              <a:gd name="connsiteX41" fmla="*/ 429755 w 522131"/>
              <a:gd name="connsiteY41" fmla="*/ 36835 h 388441"/>
              <a:gd name="connsiteX42" fmla="*/ 393607 w 522131"/>
              <a:gd name="connsiteY42" fmla="*/ 71661 h 388441"/>
              <a:gd name="connsiteX43" fmla="*/ 374864 w 522131"/>
              <a:gd name="connsiteY43" fmla="*/ 71661 h 388441"/>
              <a:gd name="connsiteX44" fmla="*/ 333361 w 522131"/>
              <a:gd name="connsiteY44" fmla="*/ 113184 h 388441"/>
              <a:gd name="connsiteX45" fmla="*/ 333361 w 522131"/>
              <a:gd name="connsiteY45" fmla="*/ 118541 h 388441"/>
              <a:gd name="connsiteX46" fmla="*/ 368839 w 522131"/>
              <a:gd name="connsiteY46" fmla="*/ 154037 h 388441"/>
              <a:gd name="connsiteX47" fmla="*/ 402309 w 522131"/>
              <a:gd name="connsiteY47" fmla="*/ 154037 h 388441"/>
              <a:gd name="connsiteX48" fmla="*/ 447828 w 522131"/>
              <a:gd name="connsiteY48" fmla="*/ 199578 h 388441"/>
              <a:gd name="connsiteX49" fmla="*/ 404317 w 522131"/>
              <a:gd name="connsiteY49" fmla="*/ 245120 h 38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2131" h="388441">
                <a:moveTo>
                  <a:pt x="404317" y="245120"/>
                </a:moveTo>
                <a:lnTo>
                  <a:pt x="370847" y="245120"/>
                </a:lnTo>
                <a:cubicBezTo>
                  <a:pt x="370847" y="245120"/>
                  <a:pt x="370847" y="245120"/>
                  <a:pt x="370847" y="245120"/>
                </a:cubicBezTo>
                <a:lnTo>
                  <a:pt x="361476" y="245120"/>
                </a:lnTo>
                <a:cubicBezTo>
                  <a:pt x="340055" y="245120"/>
                  <a:pt x="322651" y="262533"/>
                  <a:pt x="322651" y="283964"/>
                </a:cubicBezTo>
                <a:lnTo>
                  <a:pt x="322651" y="283964"/>
                </a:lnTo>
                <a:cubicBezTo>
                  <a:pt x="322651" y="304726"/>
                  <a:pt x="339386" y="322138"/>
                  <a:pt x="360137" y="322808"/>
                </a:cubicBezTo>
                <a:lnTo>
                  <a:pt x="360137" y="322808"/>
                </a:lnTo>
                <a:lnTo>
                  <a:pt x="360806" y="322808"/>
                </a:lnTo>
                <a:cubicBezTo>
                  <a:pt x="360806" y="322808"/>
                  <a:pt x="361476" y="322808"/>
                  <a:pt x="361476" y="322808"/>
                </a:cubicBezTo>
                <a:lnTo>
                  <a:pt x="487992" y="322808"/>
                </a:lnTo>
                <a:cubicBezTo>
                  <a:pt x="507405" y="323478"/>
                  <a:pt x="522801" y="338881"/>
                  <a:pt x="522801" y="358304"/>
                </a:cubicBezTo>
                <a:lnTo>
                  <a:pt x="522801" y="358304"/>
                </a:lnTo>
                <a:cubicBezTo>
                  <a:pt x="522801" y="378396"/>
                  <a:pt x="506736" y="394469"/>
                  <a:pt x="486654" y="394469"/>
                </a:cubicBezTo>
                <a:lnTo>
                  <a:pt x="202828" y="394469"/>
                </a:lnTo>
                <a:cubicBezTo>
                  <a:pt x="182746" y="394469"/>
                  <a:pt x="166680" y="378396"/>
                  <a:pt x="166680" y="358304"/>
                </a:cubicBezTo>
                <a:lnTo>
                  <a:pt x="166680" y="358304"/>
                </a:lnTo>
                <a:cubicBezTo>
                  <a:pt x="166680" y="338881"/>
                  <a:pt x="182077" y="322808"/>
                  <a:pt x="201489" y="322808"/>
                </a:cubicBezTo>
                <a:lnTo>
                  <a:pt x="213538" y="322808"/>
                </a:lnTo>
                <a:cubicBezTo>
                  <a:pt x="213538" y="322808"/>
                  <a:pt x="214208" y="322808"/>
                  <a:pt x="214208" y="322808"/>
                </a:cubicBezTo>
                <a:lnTo>
                  <a:pt x="215547" y="322808"/>
                </a:lnTo>
                <a:lnTo>
                  <a:pt x="215547" y="322808"/>
                </a:lnTo>
                <a:cubicBezTo>
                  <a:pt x="235629" y="321469"/>
                  <a:pt x="252364" y="304726"/>
                  <a:pt x="252364" y="283964"/>
                </a:cubicBezTo>
                <a:lnTo>
                  <a:pt x="252364" y="283964"/>
                </a:lnTo>
                <a:cubicBezTo>
                  <a:pt x="252364" y="262533"/>
                  <a:pt x="234959" y="245120"/>
                  <a:pt x="213538" y="245120"/>
                </a:cubicBezTo>
                <a:lnTo>
                  <a:pt x="203497" y="245120"/>
                </a:lnTo>
                <a:cubicBezTo>
                  <a:pt x="203497" y="245120"/>
                  <a:pt x="203497" y="245120"/>
                  <a:pt x="203497" y="245120"/>
                </a:cubicBezTo>
                <a:lnTo>
                  <a:pt x="160656" y="245120"/>
                </a:lnTo>
                <a:lnTo>
                  <a:pt x="141913" y="245120"/>
                </a:lnTo>
                <a:lnTo>
                  <a:pt x="45519" y="245120"/>
                </a:lnTo>
                <a:cubicBezTo>
                  <a:pt x="20082" y="245120"/>
                  <a:pt x="0" y="224358"/>
                  <a:pt x="0" y="199578"/>
                </a:cubicBezTo>
                <a:cubicBezTo>
                  <a:pt x="0" y="174129"/>
                  <a:pt x="20751" y="154037"/>
                  <a:pt x="45519" y="154037"/>
                </a:cubicBezTo>
                <a:lnTo>
                  <a:pt x="140574" y="154037"/>
                </a:lnTo>
                <a:lnTo>
                  <a:pt x="159986" y="154037"/>
                </a:lnTo>
                <a:lnTo>
                  <a:pt x="176052" y="154037"/>
                </a:lnTo>
                <a:cubicBezTo>
                  <a:pt x="198812" y="154037"/>
                  <a:pt x="218224" y="135285"/>
                  <a:pt x="217555" y="112514"/>
                </a:cubicBezTo>
                <a:cubicBezTo>
                  <a:pt x="216885" y="90413"/>
                  <a:pt x="198812" y="72330"/>
                  <a:pt x="176721" y="72330"/>
                </a:cubicBezTo>
                <a:lnTo>
                  <a:pt x="145929" y="72330"/>
                </a:lnTo>
                <a:cubicBezTo>
                  <a:pt x="125847" y="72330"/>
                  <a:pt x="109782" y="56257"/>
                  <a:pt x="109782" y="36165"/>
                </a:cubicBezTo>
                <a:cubicBezTo>
                  <a:pt x="109782" y="16073"/>
                  <a:pt x="125847" y="0"/>
                  <a:pt x="145929" y="0"/>
                </a:cubicBezTo>
                <a:lnTo>
                  <a:pt x="392938" y="0"/>
                </a:lnTo>
                <a:cubicBezTo>
                  <a:pt x="413020" y="0"/>
                  <a:pt x="429755" y="16743"/>
                  <a:pt x="429755" y="36835"/>
                </a:cubicBezTo>
                <a:cubicBezTo>
                  <a:pt x="429085" y="56257"/>
                  <a:pt x="413689" y="71661"/>
                  <a:pt x="393607" y="71661"/>
                </a:cubicBezTo>
                <a:lnTo>
                  <a:pt x="374864" y="71661"/>
                </a:lnTo>
                <a:cubicBezTo>
                  <a:pt x="352104" y="71661"/>
                  <a:pt x="333361" y="90413"/>
                  <a:pt x="333361" y="113184"/>
                </a:cubicBezTo>
                <a:lnTo>
                  <a:pt x="333361" y="118541"/>
                </a:lnTo>
                <a:cubicBezTo>
                  <a:pt x="333361" y="137964"/>
                  <a:pt x="349427" y="154037"/>
                  <a:pt x="368839" y="154037"/>
                </a:cubicBezTo>
                <a:lnTo>
                  <a:pt x="402309" y="154037"/>
                </a:lnTo>
                <a:cubicBezTo>
                  <a:pt x="427746" y="154037"/>
                  <a:pt x="447828" y="174798"/>
                  <a:pt x="447828" y="199578"/>
                </a:cubicBezTo>
                <a:cubicBezTo>
                  <a:pt x="450506" y="224358"/>
                  <a:pt x="429755" y="245120"/>
                  <a:pt x="404317" y="245120"/>
                </a:cubicBezTo>
                <a:close/>
              </a:path>
            </a:pathLst>
          </a:custGeom>
          <a:gradFill>
            <a:gsLst>
              <a:gs pos="0">
                <a:schemeClr val="accent1"/>
              </a:gs>
              <a:gs pos="65000">
                <a:schemeClr val="accent2"/>
              </a:gs>
            </a:gsLst>
            <a:lin ang="2700000" scaled="0"/>
          </a:gradFill>
          <a:ln w="6694"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5D20110-1473-6A47-B35B-32EA8334DAE1}"/>
              </a:ext>
            </a:extLst>
          </p:cNvPr>
          <p:cNvSpPr/>
          <p:nvPr userDrawn="1"/>
        </p:nvSpPr>
        <p:spPr>
          <a:xfrm>
            <a:off x="300218" y="3042004"/>
            <a:ext cx="3006252" cy="1015663"/>
          </a:xfrm>
          <a:prstGeom prst="rect">
            <a:avLst/>
          </a:prstGeom>
        </p:spPr>
        <p:txBody>
          <a:bodyPr wrap="square">
            <a:spAutoFit/>
          </a:bodyPr>
          <a:lstStyle/>
          <a:p>
            <a:pPr lvl="0">
              <a:defRPr/>
            </a:pPr>
            <a:r>
              <a:rPr lang="en-US" sz="2000" b="1" spc="20" dirty="0">
                <a:solidFill>
                  <a:schemeClr val="accent2"/>
                </a:solidFill>
                <a:latin typeface="Segoe UI Semibold" panose="020B0502040204020203" pitchFamily="34" charset="0"/>
                <a:cs typeface="Segoe UI Semibold" panose="020B0502040204020203" pitchFamily="34" charset="0"/>
              </a:rPr>
              <a:t>Submit by 5pm Friday, November 15th to </a:t>
            </a:r>
            <a:br>
              <a:rPr lang="en-US" sz="2000" b="1" spc="20" dirty="0">
                <a:solidFill>
                  <a:schemeClr val="accent2"/>
                </a:solidFill>
                <a:latin typeface="Segoe UI Semibold" panose="020B0502040204020203" pitchFamily="34" charset="0"/>
                <a:cs typeface="Segoe UI Semibold" panose="020B0502040204020203" pitchFamily="34" charset="0"/>
              </a:rPr>
            </a:br>
            <a:r>
              <a:rPr lang="en-US" sz="2000" b="1" spc="20" dirty="0">
                <a:solidFill>
                  <a:schemeClr val="accent2"/>
                </a:solidFill>
                <a:latin typeface="Segoe UI Semibold" panose="020B0502040204020203" pitchFamily="34" charset="0"/>
                <a:cs typeface="Segoe UI Semibold" panose="020B0502040204020203" pitchFamily="34" charset="0"/>
              </a:rPr>
              <a:t>win prizes. </a:t>
            </a:r>
          </a:p>
        </p:txBody>
      </p:sp>
      <p:sp>
        <p:nvSpPr>
          <p:cNvPr id="27" name="Rectangle 26">
            <a:extLst>
              <a:ext uri="{FF2B5EF4-FFF2-40B4-BE49-F238E27FC236}">
                <a16:creationId xmlns:a16="http://schemas.microsoft.com/office/drawing/2014/main" id="{31FC9049-52E3-BA41-B830-21D000C5A89A}"/>
              </a:ext>
            </a:extLst>
          </p:cNvPr>
          <p:cNvSpPr/>
          <p:nvPr userDrawn="1"/>
        </p:nvSpPr>
        <p:spPr>
          <a:xfrm>
            <a:off x="4860469" y="2912854"/>
            <a:ext cx="3642801" cy="646331"/>
          </a:xfrm>
          <a:prstGeom prst="rect">
            <a:avLst/>
          </a:prstGeom>
          <a:noFill/>
        </p:spPr>
        <p:txBody>
          <a:bodyPr wrap="square">
            <a:spAutoFit/>
          </a:bodyPr>
          <a:lstStyle/>
          <a:p>
            <a:pPr algn="l"/>
            <a:r>
              <a:rPr lang="en-US" sz="1800" dirty="0">
                <a:solidFill>
                  <a:schemeClr val="bg2"/>
                </a:solidFill>
              </a:rPr>
              <a:t>Download the </a:t>
            </a:r>
            <a:r>
              <a:rPr lang="en-US" sz="1800" dirty="0" err="1">
                <a:solidFill>
                  <a:schemeClr val="bg2"/>
                </a:solidFill>
              </a:rPr>
              <a:t>GuideBook</a:t>
            </a:r>
            <a:r>
              <a:rPr lang="en-US" sz="1800" dirty="0">
                <a:solidFill>
                  <a:schemeClr val="bg2"/>
                </a:solidFill>
              </a:rPr>
              <a:t> App and search: PASS Summit 2019</a:t>
            </a:r>
          </a:p>
        </p:txBody>
      </p:sp>
      <p:sp>
        <p:nvSpPr>
          <p:cNvPr id="28" name="Rectangle 27">
            <a:extLst>
              <a:ext uri="{FF2B5EF4-FFF2-40B4-BE49-F238E27FC236}">
                <a16:creationId xmlns:a16="http://schemas.microsoft.com/office/drawing/2014/main" id="{2BC9677B-236E-8F4B-85A2-65EE9335594D}"/>
              </a:ext>
            </a:extLst>
          </p:cNvPr>
          <p:cNvSpPr/>
          <p:nvPr userDrawn="1"/>
        </p:nvSpPr>
        <p:spPr>
          <a:xfrm>
            <a:off x="4860469" y="3766084"/>
            <a:ext cx="3698642" cy="646331"/>
          </a:xfrm>
          <a:prstGeom prst="rect">
            <a:avLst/>
          </a:prstGeom>
          <a:noFill/>
        </p:spPr>
        <p:txBody>
          <a:bodyPr wrap="square">
            <a:spAutoFit/>
          </a:bodyPr>
          <a:lstStyle/>
          <a:p>
            <a:pPr algn="l"/>
            <a:r>
              <a:rPr lang="en-US" sz="1800" dirty="0">
                <a:solidFill>
                  <a:schemeClr val="bg2"/>
                </a:solidFill>
              </a:rPr>
              <a:t>Follow the QR code link on session signage</a:t>
            </a:r>
          </a:p>
        </p:txBody>
      </p:sp>
      <p:sp>
        <p:nvSpPr>
          <p:cNvPr id="29" name="Rectangle 28">
            <a:extLst>
              <a:ext uri="{FF2B5EF4-FFF2-40B4-BE49-F238E27FC236}">
                <a16:creationId xmlns:a16="http://schemas.microsoft.com/office/drawing/2014/main" id="{7ACE00E9-A76C-2142-B7EB-628A8902C8A0}"/>
              </a:ext>
            </a:extLst>
          </p:cNvPr>
          <p:cNvSpPr/>
          <p:nvPr userDrawn="1"/>
        </p:nvSpPr>
        <p:spPr>
          <a:xfrm>
            <a:off x="4860469" y="2187788"/>
            <a:ext cx="2877051" cy="369332"/>
          </a:xfrm>
          <a:prstGeom prst="rect">
            <a:avLst/>
          </a:prstGeom>
          <a:noFill/>
        </p:spPr>
        <p:txBody>
          <a:bodyPr wrap="square">
            <a:spAutoFit/>
          </a:bodyPr>
          <a:lstStyle/>
          <a:p>
            <a:pPr algn="l"/>
            <a:r>
              <a:rPr lang="en-US" sz="1800" dirty="0">
                <a:solidFill>
                  <a:schemeClr val="bg2"/>
                </a:solidFill>
              </a:rPr>
              <a:t>Go to PASSsummit.com</a:t>
            </a:r>
          </a:p>
        </p:txBody>
      </p:sp>
      <p:grpSp>
        <p:nvGrpSpPr>
          <p:cNvPr id="30" name="Group 29">
            <a:extLst>
              <a:ext uri="{FF2B5EF4-FFF2-40B4-BE49-F238E27FC236}">
                <a16:creationId xmlns:a16="http://schemas.microsoft.com/office/drawing/2014/main" id="{2F31BBEC-67B0-504C-AD37-BEFC12D70FC5}"/>
              </a:ext>
            </a:extLst>
          </p:cNvPr>
          <p:cNvGrpSpPr/>
          <p:nvPr userDrawn="1"/>
        </p:nvGrpSpPr>
        <p:grpSpPr>
          <a:xfrm>
            <a:off x="4174398" y="2084423"/>
            <a:ext cx="573141" cy="573141"/>
            <a:chOff x="3933410" y="1933595"/>
            <a:chExt cx="573141" cy="573141"/>
          </a:xfrm>
        </p:grpSpPr>
        <p:sp>
          <p:nvSpPr>
            <p:cNvPr id="31" name="Oval 30">
              <a:extLst>
                <a:ext uri="{FF2B5EF4-FFF2-40B4-BE49-F238E27FC236}">
                  <a16:creationId xmlns:a16="http://schemas.microsoft.com/office/drawing/2014/main" id="{60E04198-69A2-AB47-92F5-30CE191EAA5A}"/>
                </a:ext>
              </a:extLst>
            </p:cNvPr>
            <p:cNvSpPr/>
            <p:nvPr/>
          </p:nvSpPr>
          <p:spPr>
            <a:xfrm>
              <a:off x="3933410" y="1933595"/>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683">
              <a:extLst>
                <a:ext uri="{FF2B5EF4-FFF2-40B4-BE49-F238E27FC236}">
                  <a16:creationId xmlns:a16="http://schemas.microsoft.com/office/drawing/2014/main" id="{76C8D58D-132E-2848-82B3-EA99238DAFF0}"/>
                </a:ext>
              </a:extLst>
            </p:cNvPr>
            <p:cNvSpPr/>
            <p:nvPr/>
          </p:nvSpPr>
          <p:spPr>
            <a:xfrm>
              <a:off x="4127945" y="2060689"/>
              <a:ext cx="235922" cy="326946"/>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3" name="Group 32">
            <a:extLst>
              <a:ext uri="{FF2B5EF4-FFF2-40B4-BE49-F238E27FC236}">
                <a16:creationId xmlns:a16="http://schemas.microsoft.com/office/drawing/2014/main" id="{E767A487-0371-EA48-8506-C81E63DF8C5B}"/>
              </a:ext>
            </a:extLst>
          </p:cNvPr>
          <p:cNvGrpSpPr/>
          <p:nvPr userDrawn="1"/>
        </p:nvGrpSpPr>
        <p:grpSpPr>
          <a:xfrm>
            <a:off x="4174398" y="2970583"/>
            <a:ext cx="573141" cy="573141"/>
            <a:chOff x="3933410" y="2669656"/>
            <a:chExt cx="573141" cy="573141"/>
          </a:xfrm>
        </p:grpSpPr>
        <p:sp>
          <p:nvSpPr>
            <p:cNvPr id="34" name="Oval 33">
              <a:extLst>
                <a:ext uri="{FF2B5EF4-FFF2-40B4-BE49-F238E27FC236}">
                  <a16:creationId xmlns:a16="http://schemas.microsoft.com/office/drawing/2014/main" id="{F57120D1-AB88-354F-AE5B-804BE69390F6}"/>
                </a:ext>
              </a:extLst>
            </p:cNvPr>
            <p:cNvSpPr/>
            <p:nvPr/>
          </p:nvSpPr>
          <p:spPr>
            <a:xfrm>
              <a:off x="3933410" y="266965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847">
              <a:extLst>
                <a:ext uri="{FF2B5EF4-FFF2-40B4-BE49-F238E27FC236}">
                  <a16:creationId xmlns:a16="http://schemas.microsoft.com/office/drawing/2014/main" id="{7624E5C2-42FF-2A46-9DEC-5559F03536A9}"/>
                </a:ext>
              </a:extLst>
            </p:cNvPr>
            <p:cNvSpPr/>
            <p:nvPr/>
          </p:nvSpPr>
          <p:spPr>
            <a:xfrm>
              <a:off x="4077267" y="2820968"/>
              <a:ext cx="283471" cy="283471"/>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6" name="Group 35">
            <a:extLst>
              <a:ext uri="{FF2B5EF4-FFF2-40B4-BE49-F238E27FC236}">
                <a16:creationId xmlns:a16="http://schemas.microsoft.com/office/drawing/2014/main" id="{1A84A1F6-DD42-0B43-8505-FDB877FA78BF}"/>
              </a:ext>
            </a:extLst>
          </p:cNvPr>
          <p:cNvGrpSpPr/>
          <p:nvPr userDrawn="1"/>
        </p:nvGrpSpPr>
        <p:grpSpPr>
          <a:xfrm>
            <a:off x="4174398" y="3820168"/>
            <a:ext cx="573141" cy="573141"/>
            <a:chOff x="3933410" y="3421996"/>
            <a:chExt cx="573141" cy="573141"/>
          </a:xfrm>
        </p:grpSpPr>
        <p:sp>
          <p:nvSpPr>
            <p:cNvPr id="37" name="Oval 36">
              <a:extLst>
                <a:ext uri="{FF2B5EF4-FFF2-40B4-BE49-F238E27FC236}">
                  <a16:creationId xmlns:a16="http://schemas.microsoft.com/office/drawing/2014/main" id="{DAD6F350-EAC1-FF42-9C91-3C8D12AFAD81}"/>
                </a:ext>
              </a:extLst>
            </p:cNvPr>
            <p:cNvSpPr/>
            <p:nvPr/>
          </p:nvSpPr>
          <p:spPr>
            <a:xfrm>
              <a:off x="3933410" y="3421996"/>
              <a:ext cx="573141" cy="573141"/>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2643">
              <a:extLst>
                <a:ext uri="{FF2B5EF4-FFF2-40B4-BE49-F238E27FC236}">
                  <a16:creationId xmlns:a16="http://schemas.microsoft.com/office/drawing/2014/main" id="{A2A5F5A0-F625-9243-9E3F-8F65E1FAB1A3}"/>
                </a:ext>
              </a:extLst>
            </p:cNvPr>
            <p:cNvSpPr/>
            <p:nvPr/>
          </p:nvSpPr>
          <p:spPr>
            <a:xfrm>
              <a:off x="4138105" y="3552995"/>
              <a:ext cx="167157" cy="30645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1"/>
            </a:solidFill>
            <a:ln w="12700">
              <a:noFill/>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sp>
        <p:nvSpPr>
          <p:cNvPr id="39" name="Rounded Rectangle 38">
            <a:extLst>
              <a:ext uri="{FF2B5EF4-FFF2-40B4-BE49-F238E27FC236}">
                <a16:creationId xmlns:a16="http://schemas.microsoft.com/office/drawing/2014/main" id="{AEB58C0D-06AA-5749-A1E0-A4E1CA8E78C9}"/>
              </a:ext>
            </a:extLst>
          </p:cNvPr>
          <p:cNvSpPr/>
          <p:nvPr userDrawn="1"/>
        </p:nvSpPr>
        <p:spPr>
          <a:xfrm>
            <a:off x="4159384" y="1268927"/>
            <a:ext cx="2399002" cy="29962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2"/>
                </a:solidFill>
              </a:rPr>
              <a:t>3 WAYS TO ACCESS</a:t>
            </a:r>
          </a:p>
        </p:txBody>
      </p:sp>
    </p:spTree>
    <p:extLst>
      <p:ext uri="{BB962C8B-B14F-4D97-AF65-F5344CB8AC3E}">
        <p14:creationId xmlns:p14="http://schemas.microsoft.com/office/powerpoint/2010/main" val="4125900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C2DC2A-7AD3-6F4B-9793-4D46F9B9B04A}"/>
              </a:ext>
            </a:extLst>
          </p:cNvPr>
          <p:cNvGrpSpPr/>
          <p:nvPr userDrawn="1"/>
        </p:nvGrpSpPr>
        <p:grpSpPr>
          <a:xfrm>
            <a:off x="4572000" y="182880"/>
            <a:ext cx="4389120" cy="4777740"/>
            <a:chOff x="4572000" y="182880"/>
            <a:chExt cx="4389120" cy="4777740"/>
          </a:xfrm>
          <a:solidFill>
            <a:schemeClr val="bg2">
              <a:lumMod val="95000"/>
            </a:schemeClr>
          </a:solidFill>
        </p:grpSpPr>
        <p:sp>
          <p:nvSpPr>
            <p:cNvPr id="24" name="Parallelogram 23">
              <a:extLst>
                <a:ext uri="{FF2B5EF4-FFF2-40B4-BE49-F238E27FC236}">
                  <a16:creationId xmlns:a16="http://schemas.microsoft.com/office/drawing/2014/main" id="{15719CD6-287E-7D46-B37C-232F9862A08E}"/>
                </a:ext>
              </a:extLst>
            </p:cNvPr>
            <p:cNvSpPr/>
            <p:nvPr/>
          </p:nvSpPr>
          <p:spPr>
            <a:xfrm>
              <a:off x="4572000" y="182881"/>
              <a:ext cx="3762704" cy="4777739"/>
            </a:xfrm>
            <a:prstGeom prst="parallelogram">
              <a:avLst>
                <a:gd name="adj" fmla="val 2174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6866752-5609-3E49-AD8F-EEFDD00C0097}"/>
                </a:ext>
              </a:extLst>
            </p:cNvPr>
            <p:cNvSpPr/>
            <p:nvPr/>
          </p:nvSpPr>
          <p:spPr>
            <a:xfrm flipH="1">
              <a:off x="6318988" y="182880"/>
              <a:ext cx="2642132" cy="47777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CD971758-2E52-4942-A1B8-B4035CEF862D}"/>
              </a:ext>
            </a:extLst>
          </p:cNvPr>
          <p:cNvSpPr>
            <a:spLocks noGrp="1"/>
          </p:cNvSpPr>
          <p:nvPr>
            <p:ph type="pic" sz="quarter" idx="10" hasCustomPrompt="1"/>
          </p:nvPr>
        </p:nvSpPr>
        <p:spPr>
          <a:xfrm>
            <a:off x="350838" y="385763"/>
            <a:ext cx="1443037" cy="1443037"/>
          </a:xfrm>
          <a:prstGeom prst="ellipse">
            <a:avLst/>
          </a:prstGeom>
          <a:solidFill>
            <a:schemeClr val="bg1"/>
          </a:solidFill>
        </p:spPr>
        <p:txBody>
          <a:bodyPr anchor="ctr"/>
          <a:lstStyle>
            <a:lvl1pPr algn="ctr">
              <a:defRPr sz="1050">
                <a:solidFill>
                  <a:schemeClr val="bg2"/>
                </a:solidFill>
              </a:defRPr>
            </a:lvl1pPr>
          </a:lstStyle>
          <a:p>
            <a:r>
              <a:rPr lang="en-US" dirty="0"/>
              <a:t>PLACE YOUR PHOTO HERE</a:t>
            </a:r>
          </a:p>
        </p:txBody>
      </p:sp>
      <p:sp>
        <p:nvSpPr>
          <p:cNvPr id="50" name="Title 1">
            <a:extLst>
              <a:ext uri="{FF2B5EF4-FFF2-40B4-BE49-F238E27FC236}">
                <a16:creationId xmlns:a16="http://schemas.microsoft.com/office/drawing/2014/main" id="{3D2AFCB0-B95D-F84C-91FE-5AA4A5FE4111}"/>
              </a:ext>
            </a:extLst>
          </p:cNvPr>
          <p:cNvSpPr>
            <a:spLocks noGrp="1"/>
          </p:cNvSpPr>
          <p:nvPr>
            <p:ph type="title" hasCustomPrompt="1"/>
          </p:nvPr>
        </p:nvSpPr>
        <p:spPr>
          <a:xfrm>
            <a:off x="291769" y="2005872"/>
            <a:ext cx="4083892" cy="447416"/>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Speaker Name</a:t>
            </a:r>
          </a:p>
        </p:txBody>
      </p:sp>
      <p:sp>
        <p:nvSpPr>
          <p:cNvPr id="52" name="Text Placeholder 4">
            <a:extLst>
              <a:ext uri="{FF2B5EF4-FFF2-40B4-BE49-F238E27FC236}">
                <a16:creationId xmlns:a16="http://schemas.microsoft.com/office/drawing/2014/main" id="{4914BB13-04BF-404C-AA9E-28E69E1D6E27}"/>
              </a:ext>
            </a:extLst>
          </p:cNvPr>
          <p:cNvSpPr>
            <a:spLocks noGrp="1"/>
          </p:cNvSpPr>
          <p:nvPr>
            <p:ph type="body" sz="quarter" idx="11" hasCustomPrompt="1"/>
          </p:nvPr>
        </p:nvSpPr>
        <p:spPr>
          <a:xfrm>
            <a:off x="291769" y="2555550"/>
            <a:ext cx="4077744" cy="774700"/>
          </a:xfrm>
          <a:prstGeom prst="rect">
            <a:avLst/>
          </a:prstGeom>
        </p:spPr>
        <p:txBody>
          <a:bodyPr/>
          <a:lstStyle>
            <a:lvl1pPr>
              <a:lnSpc>
                <a:spcPct val="100000"/>
              </a:lnSpc>
              <a:defRPr sz="2400" b="1" i="0">
                <a:solidFill>
                  <a:schemeClr val="accent2"/>
                </a:solidFill>
                <a:latin typeface="Segoe UI Semibold" panose="020B0502040204020203" pitchFamily="34" charset="0"/>
                <a:cs typeface="Segoe UI Semibold" panose="020B0502040204020203" pitchFamily="34" charset="0"/>
              </a:defRPr>
            </a:lvl1pPr>
          </a:lstStyle>
          <a:p>
            <a:pPr lvl="0"/>
            <a:r>
              <a:rPr lang="en-US" dirty="0"/>
              <a:t>Title</a:t>
            </a:r>
            <a:br>
              <a:rPr lang="en-US" dirty="0"/>
            </a:br>
            <a:r>
              <a:rPr lang="en-US" dirty="0"/>
              <a:t>Company</a:t>
            </a:r>
          </a:p>
        </p:txBody>
      </p:sp>
      <p:sp>
        <p:nvSpPr>
          <p:cNvPr id="53" name="Text Placeholder 4">
            <a:extLst>
              <a:ext uri="{FF2B5EF4-FFF2-40B4-BE49-F238E27FC236}">
                <a16:creationId xmlns:a16="http://schemas.microsoft.com/office/drawing/2014/main" id="{F242CE12-E6F8-964F-9232-CEBB0225A8EA}"/>
              </a:ext>
            </a:extLst>
          </p:cNvPr>
          <p:cNvSpPr>
            <a:spLocks noGrp="1"/>
          </p:cNvSpPr>
          <p:nvPr>
            <p:ph type="body" sz="quarter" idx="12" hasCustomPrompt="1"/>
          </p:nvPr>
        </p:nvSpPr>
        <p:spPr>
          <a:xfrm>
            <a:off x="718103" y="3598578"/>
            <a:ext cx="3651410" cy="1068958"/>
          </a:xfrm>
          <a:prstGeom prst="rect">
            <a:avLst/>
          </a:prstGeom>
        </p:spPr>
        <p:txBody>
          <a:bodyPr/>
          <a:lstStyle>
            <a:lvl1pPr>
              <a:lnSpc>
                <a:spcPct val="100000"/>
              </a:lnSpc>
              <a:spcBef>
                <a:spcPts val="0"/>
              </a:spcBef>
              <a:spcAft>
                <a:spcPts val="900"/>
              </a:spcAft>
              <a:defRPr lang="en-US" sz="1800" b="0" i="0" kern="1200" dirty="0">
                <a:solidFill>
                  <a:schemeClr val="tx1"/>
                </a:solidFill>
                <a:latin typeface="+mn-lt"/>
                <a:ea typeface="+mn-ea"/>
                <a:cs typeface="Segoe UI Semilight" panose="020B0402040204020203" pitchFamily="34" charset="0"/>
              </a:defRPr>
            </a:lvl1pPr>
          </a:lstStyle>
          <a:p>
            <a:pPr lvl="0"/>
            <a:r>
              <a:rPr lang="en-US" dirty="0"/>
              <a:t>/</a:t>
            </a:r>
            <a:r>
              <a:rPr lang="en-US" dirty="0" err="1"/>
              <a:t>yourname</a:t>
            </a:r>
            <a:endParaRPr lang="en-US" dirty="0"/>
          </a:p>
          <a:p>
            <a:pPr lvl="0"/>
            <a:r>
              <a:rPr lang="en-US" dirty="0"/>
              <a:t>@</a:t>
            </a:r>
            <a:r>
              <a:rPr lang="en-US" dirty="0" err="1"/>
              <a:t>yourhandle</a:t>
            </a:r>
            <a:endParaRPr lang="en-US" dirty="0"/>
          </a:p>
          <a:p>
            <a:pPr lvl="0"/>
            <a:r>
              <a:rPr lang="en-US" dirty="0" err="1"/>
              <a:t>yourname</a:t>
            </a:r>
            <a:endParaRPr lang="en-US" dirty="0"/>
          </a:p>
        </p:txBody>
      </p:sp>
      <p:sp>
        <p:nvSpPr>
          <p:cNvPr id="61" name="Text Placeholder 6">
            <a:extLst>
              <a:ext uri="{FF2B5EF4-FFF2-40B4-BE49-F238E27FC236}">
                <a16:creationId xmlns:a16="http://schemas.microsoft.com/office/drawing/2014/main" id="{4C9BAD48-11ED-1C45-8E0B-00EE221E2613}"/>
              </a:ext>
            </a:extLst>
          </p:cNvPr>
          <p:cNvSpPr>
            <a:spLocks noGrp="1"/>
          </p:cNvSpPr>
          <p:nvPr>
            <p:ph type="body" sz="quarter" idx="15"/>
          </p:nvPr>
        </p:nvSpPr>
        <p:spPr>
          <a:xfrm>
            <a:off x="5629481" y="27509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
        <p:nvSpPr>
          <p:cNvPr id="62" name="Text Placeholder 6">
            <a:extLst>
              <a:ext uri="{FF2B5EF4-FFF2-40B4-BE49-F238E27FC236}">
                <a16:creationId xmlns:a16="http://schemas.microsoft.com/office/drawing/2014/main" id="{E3F1CDDB-E2E2-5E44-A257-9D44C51E2CC4}"/>
              </a:ext>
            </a:extLst>
          </p:cNvPr>
          <p:cNvSpPr>
            <a:spLocks noGrp="1"/>
          </p:cNvSpPr>
          <p:nvPr>
            <p:ph type="body" sz="quarter" idx="16"/>
          </p:nvPr>
        </p:nvSpPr>
        <p:spPr>
          <a:xfrm>
            <a:off x="5629481" y="585656"/>
            <a:ext cx="2998926" cy="1806855"/>
          </a:xfrm>
          <a:prstGeom prst="rect">
            <a:avLst/>
          </a:prstGeom>
        </p:spPr>
        <p:txBody>
          <a:bodyPr anchor="ctr"/>
          <a:lstStyle>
            <a:lvl1pPr>
              <a:spcBef>
                <a:spcPts val="0"/>
              </a:spcBef>
              <a:defRPr lang="en-US" sz="2400" kern="1200" spc="20" dirty="0">
                <a:solidFill>
                  <a:schemeClr val="tx1"/>
                </a:solidFill>
                <a:latin typeface="+mn-lt"/>
                <a:ea typeface="+mn-ea"/>
                <a:cs typeface="+mn-cs"/>
              </a:defRPr>
            </a:lvl1pPr>
          </a:lstStyle>
          <a:p>
            <a:pPr marL="0" lvl="0" algn="l" defTabSz="914400" rtl="0" eaLnBrk="1" latinLnBrk="0" hangingPunct="1">
              <a:spcAft>
                <a:spcPts val="3200"/>
              </a:spcAft>
              <a:defRPr/>
            </a:pPr>
            <a:r>
              <a:rPr lang="en-US" dirty="0"/>
              <a:t>Click to edit Master</a:t>
            </a:r>
          </a:p>
        </p:txBody>
      </p:sp>
    </p:spTree>
    <p:extLst>
      <p:ext uri="{BB962C8B-B14F-4D97-AF65-F5344CB8AC3E}">
        <p14:creationId xmlns:p14="http://schemas.microsoft.com/office/powerpoint/2010/main" val="1038429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282442C-BE09-DB46-99F0-F415A3B2793A}"/>
              </a:ext>
            </a:extLst>
          </p:cNvPr>
          <p:cNvGrpSpPr/>
          <p:nvPr userDrawn="1"/>
        </p:nvGrpSpPr>
        <p:grpSpPr>
          <a:xfrm>
            <a:off x="1902459" y="182880"/>
            <a:ext cx="7058661" cy="4777740"/>
            <a:chOff x="3153809" y="182880"/>
            <a:chExt cx="7058661" cy="4777740"/>
          </a:xfrm>
        </p:grpSpPr>
        <p:sp>
          <p:nvSpPr>
            <p:cNvPr id="14" name="Parallelogram 13">
              <a:extLst>
                <a:ext uri="{FF2B5EF4-FFF2-40B4-BE49-F238E27FC236}">
                  <a16:creationId xmlns:a16="http://schemas.microsoft.com/office/drawing/2014/main" id="{84F7E35A-5865-724F-A4DB-B5398C9A9264}"/>
                </a:ext>
              </a:extLst>
            </p:cNvPr>
            <p:cNvSpPr/>
            <p:nvPr/>
          </p:nvSpPr>
          <p:spPr>
            <a:xfrm>
              <a:off x="3153809" y="182881"/>
              <a:ext cx="4894891" cy="4777739"/>
            </a:xfrm>
            <a:prstGeom prst="parallelogram">
              <a:avLst>
                <a:gd name="adj" fmla="val 1741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F6D6DE4-01A7-9D45-BACE-FE599BCDC8AE}"/>
                </a:ext>
              </a:extLst>
            </p:cNvPr>
            <p:cNvSpPr/>
            <p:nvPr/>
          </p:nvSpPr>
          <p:spPr>
            <a:xfrm flipH="1">
              <a:off x="6318988" y="182880"/>
              <a:ext cx="3893482" cy="4777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12744" y="437936"/>
            <a:ext cx="2131099" cy="960878"/>
          </a:xfrm>
          <a:prstGeom prst="rect">
            <a:avLst/>
          </a:prstGeom>
        </p:spPr>
        <p:txBody>
          <a:bodyPr/>
          <a:lstStyle>
            <a:lvl1pPr>
              <a:defRPr sz="3600" b="1" i="0">
                <a:latin typeface="Segoe UI Semibold" panose="020B0502040204020203" pitchFamily="34" charset="0"/>
                <a:cs typeface="Segoe UI Semibold" panose="020B0502040204020203" pitchFamily="34" charset="0"/>
              </a:defRPr>
            </a:lvl1pPr>
          </a:lstStyle>
          <a:p>
            <a:r>
              <a:rPr lang="en-US" dirty="0"/>
              <a:t>Title here</a:t>
            </a:r>
          </a:p>
        </p:txBody>
      </p:sp>
      <p:sp>
        <p:nvSpPr>
          <p:cNvPr id="12" name="Text Placeholder 11">
            <a:extLst>
              <a:ext uri="{FF2B5EF4-FFF2-40B4-BE49-F238E27FC236}">
                <a16:creationId xmlns:a16="http://schemas.microsoft.com/office/drawing/2014/main" id="{F64A4F44-F1FB-FC4A-B23B-359AF4D18A6D}"/>
              </a:ext>
            </a:extLst>
          </p:cNvPr>
          <p:cNvSpPr>
            <a:spLocks noGrp="1"/>
          </p:cNvSpPr>
          <p:nvPr>
            <p:ph type="body" sz="quarter" idx="10"/>
          </p:nvPr>
        </p:nvSpPr>
        <p:spPr>
          <a:xfrm>
            <a:off x="3073570" y="715437"/>
            <a:ext cx="5497512" cy="3902075"/>
          </a:xfrm>
          <a:prstGeom prst="rect">
            <a:avLst/>
          </a:prstGeom>
        </p:spPr>
        <p:txBody>
          <a:bodyPr/>
          <a:lstStyle>
            <a:lvl1pPr marL="342900" indent="-342900" algn="l" defTabSz="914400" rtl="0" eaLnBrk="1" latinLnBrk="0" hangingPunct="1">
              <a:spcBef>
                <a:spcPts val="0"/>
              </a:spcBef>
              <a:spcAft>
                <a:spcPts val="1600"/>
              </a:spcAft>
              <a:buClr>
                <a:schemeClr val="accent1"/>
              </a:buClr>
              <a:buFont typeface="+mj-lt"/>
              <a:buAutoNum type="arabicPeriod"/>
              <a:defRPr lang="en-US" sz="2400" kern="1200" dirty="0" smtClean="0">
                <a:solidFill>
                  <a:schemeClr val="bg2"/>
                </a:solidFill>
                <a:latin typeface="+mn-lt"/>
                <a:ea typeface="+mn-ea"/>
                <a:cs typeface="+mn-cs"/>
              </a:defRPr>
            </a:lvl1pPr>
            <a:lvl2pPr marL="457200" indent="-457200">
              <a:spcBef>
                <a:spcPts val="0"/>
              </a:spcBef>
              <a:spcAft>
                <a:spcPts val="1600"/>
              </a:spcAft>
              <a:buFont typeface="+mj-lt"/>
              <a:buAutoNum type="arabicPeriod"/>
              <a:defRPr/>
            </a:lvl2pPr>
          </a:lstStyle>
          <a:p>
            <a:pPr lvl="0"/>
            <a:r>
              <a:rPr lang="en-US" dirty="0"/>
              <a:t>Click to edit Master text styles</a:t>
            </a:r>
          </a:p>
        </p:txBody>
      </p:sp>
    </p:spTree>
    <p:extLst>
      <p:ext uri="{BB962C8B-B14F-4D97-AF65-F5344CB8AC3E}">
        <p14:creationId xmlns:p14="http://schemas.microsoft.com/office/powerpoint/2010/main" val="3469513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4359729" y="202012"/>
            <a:ext cx="4596134" cy="4755005"/>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509007" y="182880"/>
            <a:ext cx="4894891" cy="477773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736" y="-446212"/>
            <a:ext cx="2706136" cy="2706136"/>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291769" y="2579514"/>
            <a:ext cx="4046985" cy="1567656"/>
          </a:xfrm>
          <a:prstGeom prst="rect">
            <a:avLst/>
          </a:prstGeom>
        </p:spPr>
        <p:txBody>
          <a:bodyPr/>
          <a:lstStyle>
            <a:lvl1pPr>
              <a:lnSpc>
                <a:spcPct val="100000"/>
              </a:lnSpc>
              <a:defRPr sz="4000" b="1" i="0">
                <a:latin typeface="Segoe UI Semibold" panose="020B0502040204020203" pitchFamily="34" charset="0"/>
                <a:cs typeface="Segoe UI Semibold" panose="020B0502040204020203"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7034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4" y="4761210"/>
            <a:ext cx="490258" cy="199409"/>
          </a:xfrm>
          <a:prstGeom prst="rect">
            <a:avLst/>
          </a:prstGeom>
        </p:spPr>
      </p:pic>
    </p:spTree>
    <p:extLst>
      <p:ext uri="{BB962C8B-B14F-4D97-AF65-F5344CB8AC3E}">
        <p14:creationId xmlns:p14="http://schemas.microsoft.com/office/powerpoint/2010/main" val="4065379441"/>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13" r:id="rId3"/>
    <p:sldLayoutId id="2147483715" r:id="rId4"/>
    <p:sldLayoutId id="2147483716" r:id="rId5"/>
    <p:sldLayoutId id="2147483717" r:id="rId6"/>
    <p:sldLayoutId id="2147483718" r:id="rId7"/>
    <p:sldLayoutId id="2147483714" r:id="rId8"/>
    <p:sldLayoutId id="2147483705" r:id="rId9"/>
    <p:sldLayoutId id="2147483691" r:id="rId10"/>
    <p:sldLayoutId id="2147483692" r:id="rId11"/>
    <p:sldLayoutId id="2147483697" r:id="rId12"/>
    <p:sldLayoutId id="2147483678" r:id="rId13"/>
    <p:sldLayoutId id="2147483719" r:id="rId14"/>
    <p:sldLayoutId id="2147483720" r:id="rId15"/>
    <p:sldLayoutId id="2147483721" r:id="rId16"/>
    <p:sldLayoutId id="2147483722" r:id="rId17"/>
    <p:sldLayoutId id="2147483688" r:id="rId18"/>
  </p:sldLayoutIdLst>
  <p:hf hdr="0" ftr="0" dt="0"/>
  <p:txStyles>
    <p:titleStyle>
      <a:lvl1pPr marL="0" marR="0" indent="0" algn="l" defTabSz="457200"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178DF-0BC1-CB40-926D-B10DA482A96C}"/>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a:stretch/>
        </p:blipFill>
        <p:spPr>
          <a:xfrm>
            <a:off x="8408615" y="4761211"/>
            <a:ext cx="490258" cy="199409"/>
          </a:xfrm>
          <a:prstGeom prst="rect">
            <a:avLst/>
          </a:prstGeom>
        </p:spPr>
      </p:pic>
    </p:spTree>
    <p:extLst>
      <p:ext uri="{BB962C8B-B14F-4D97-AF65-F5344CB8AC3E}">
        <p14:creationId xmlns:p14="http://schemas.microsoft.com/office/powerpoint/2010/main" val="79438158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marL="0" marR="0" indent="0" algn="l" defTabSz="457189" rtl="0" eaLnBrk="1" fontAlgn="auto" latinLnBrk="0" hangingPunct="1">
        <a:lnSpc>
          <a:spcPts val="3500"/>
        </a:lnSpc>
        <a:spcBef>
          <a:spcPct val="0"/>
        </a:spcBef>
        <a:spcAft>
          <a:spcPts val="0"/>
        </a:spcAft>
        <a:buClrTx/>
        <a:buSzTx/>
        <a:buFontTx/>
        <a:buNone/>
        <a:tabLst/>
        <a:defRPr kumimoji="0" lang="en-US" sz="3600" b="0" i="0" u="none" strike="noStrike" kern="1200" cap="none" spc="0" normalizeH="0" baseline="0">
          <a:ln>
            <a:noFill/>
          </a:ln>
          <a:solidFill>
            <a:schemeClr val="tx1"/>
          </a:solidFill>
          <a:effectLst/>
          <a:uLnTx/>
          <a:uFillTx/>
          <a:latin typeface="Segoe UI Light" charset="0"/>
          <a:ea typeface="Segoe UI Light" charset="0"/>
          <a:cs typeface="Segoe UI Light" charset="0"/>
        </a:defRPr>
      </a:lvl1pPr>
    </p:titleStyle>
    <p:bodyStyle>
      <a:lvl1pPr marL="0" indent="0" algn="l" defTabSz="914378"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892" indent="-342892" algn="l" defTabSz="914378"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59"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15" indent="-342892" algn="l" defTabSz="914378"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08" indent="-342892" algn="l" defTabSz="914378"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F417C-17F0-45D9-8B73-C110336D5B8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C172-0704-4CAF-9664-1755FFCC7FF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A957D-70FE-4549-99B2-94EEA0EE67C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67ACE-FFA9-4154-8131-F5966C764F44}" type="datetimeFigureOut">
              <a:rPr lang="en-US" smtClean="0"/>
              <a:t>10/31/2019</a:t>
            </a:fld>
            <a:endParaRPr lang="en-US"/>
          </a:p>
        </p:txBody>
      </p:sp>
      <p:sp>
        <p:nvSpPr>
          <p:cNvPr id="5" name="Footer Placeholder 4">
            <a:extLst>
              <a:ext uri="{FF2B5EF4-FFF2-40B4-BE49-F238E27FC236}">
                <a16:creationId xmlns:a16="http://schemas.microsoft.com/office/drawing/2014/main" id="{CB94A0BB-7207-4630-B9C0-AE8FCCD191D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2D5337-D57A-4BBC-B354-6DE006F7593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2CBD4D5-69D6-44C4-9AF3-F6B204BB8B7C}" type="slidenum">
              <a:rPr lang="en-US" smtClean="0"/>
              <a:t>‹#›</a:t>
            </a:fld>
            <a:endParaRPr lang="en-US"/>
          </a:p>
        </p:txBody>
      </p:sp>
    </p:spTree>
    <p:extLst>
      <p:ext uri="{BB962C8B-B14F-4D97-AF65-F5344CB8AC3E}">
        <p14:creationId xmlns:p14="http://schemas.microsoft.com/office/powerpoint/2010/main" val="116537643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emf"/><Relationship Id="rId1" Type="http://schemas.openxmlformats.org/officeDocument/2006/relationships/slideLayout" Target="../slideLayouts/slideLayout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emf"/><Relationship Id="rId18" Type="http://schemas.openxmlformats.org/officeDocument/2006/relationships/image" Target="../media/image55.emf"/><Relationship Id="rId3" Type="http://schemas.openxmlformats.org/officeDocument/2006/relationships/image" Target="../media/image40.emf"/><Relationship Id="rId21" Type="http://schemas.openxmlformats.org/officeDocument/2006/relationships/image" Target="../media/image58.emf"/><Relationship Id="rId7" Type="http://schemas.openxmlformats.org/officeDocument/2006/relationships/image" Target="../media/image44.emf"/><Relationship Id="rId12" Type="http://schemas.openxmlformats.org/officeDocument/2006/relationships/image" Target="../media/image49.emf"/><Relationship Id="rId17" Type="http://schemas.openxmlformats.org/officeDocument/2006/relationships/image" Target="../media/image54.emf"/><Relationship Id="rId2" Type="http://schemas.openxmlformats.org/officeDocument/2006/relationships/image" Target="../media/image39.emf"/><Relationship Id="rId16" Type="http://schemas.openxmlformats.org/officeDocument/2006/relationships/image" Target="../media/image53.emf"/><Relationship Id="rId20" Type="http://schemas.openxmlformats.org/officeDocument/2006/relationships/image" Target="../media/image57.emf"/><Relationship Id="rId1" Type="http://schemas.openxmlformats.org/officeDocument/2006/relationships/slideLayout" Target="../slideLayouts/slideLayout38.xml"/><Relationship Id="rId6" Type="http://schemas.openxmlformats.org/officeDocument/2006/relationships/image" Target="../media/image43.emf"/><Relationship Id="rId11" Type="http://schemas.openxmlformats.org/officeDocument/2006/relationships/image" Target="../media/image48.emf"/><Relationship Id="rId5" Type="http://schemas.openxmlformats.org/officeDocument/2006/relationships/image" Target="../media/image42.emf"/><Relationship Id="rId15" Type="http://schemas.openxmlformats.org/officeDocument/2006/relationships/image" Target="../media/image52.emf"/><Relationship Id="rId10" Type="http://schemas.openxmlformats.org/officeDocument/2006/relationships/image" Target="../media/image47.emf"/><Relationship Id="rId19" Type="http://schemas.openxmlformats.org/officeDocument/2006/relationships/image" Target="../media/image56.emf"/><Relationship Id="rId4" Type="http://schemas.openxmlformats.org/officeDocument/2006/relationships/image" Target="../media/image41.emf"/><Relationship Id="rId9" Type="http://schemas.openxmlformats.org/officeDocument/2006/relationships/image" Target="../media/image46.emf"/><Relationship Id="rId14" Type="http://schemas.openxmlformats.org/officeDocument/2006/relationships/image" Target="../media/image5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49.xml"/><Relationship Id="rId6" Type="http://schemas.openxmlformats.org/officeDocument/2006/relationships/image" Target="../media/image620.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openxmlformats.org/officeDocument/2006/relationships/image" Target="../media/image67.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43.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13" Type="http://schemas.microsoft.com/office/2007/relationships/hdphoto" Target="../media/hdphoto5.wdp"/><Relationship Id="rId3" Type="http://schemas.openxmlformats.org/officeDocument/2006/relationships/image" Target="../media/image74.png"/><Relationship Id="rId7" Type="http://schemas.microsoft.com/office/2007/relationships/hdphoto" Target="../media/hdphoto2.wdp"/><Relationship Id="rId12"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image" Target="../media/image76.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78.png"/><Relationship Id="rId4" Type="http://schemas.openxmlformats.org/officeDocument/2006/relationships/image" Target="../media/image75.png"/><Relationship Id="rId9"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42.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1.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annalytics" TargetMode="External"/><Relationship Id="rId2" Type="http://schemas.openxmlformats.org/officeDocument/2006/relationships/hyperlink" Target="https://aka.ms/sqlworkshops"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061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Artificial Intelligence</a:t>
            </a:r>
          </a:p>
        </p:txBody>
      </p:sp>
    </p:spTree>
    <p:extLst>
      <p:ext uri="{BB962C8B-B14F-4D97-AF65-F5344CB8AC3E}">
        <p14:creationId xmlns:p14="http://schemas.microsoft.com/office/powerpoint/2010/main" val="2429777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normAutofit/>
          </a:bodyPr>
          <a:lstStyle/>
          <a:p>
            <a:r>
              <a:rPr lang="en-US" sz="3000" dirty="0"/>
              <a:t>Artificial Intelligence</a:t>
            </a:r>
          </a:p>
        </p:txBody>
      </p:sp>
      <p:sp>
        <p:nvSpPr>
          <p:cNvPr id="3" name="Rectangle 2">
            <a:extLst>
              <a:ext uri="{FF2B5EF4-FFF2-40B4-BE49-F238E27FC236}">
                <a16:creationId xmlns:a16="http://schemas.microsoft.com/office/drawing/2014/main" id="{C443CFBD-EBFC-894C-918E-FEC7D443A2E1}"/>
              </a:ext>
            </a:extLst>
          </p:cNvPr>
          <p:cNvSpPr/>
          <p:nvPr/>
        </p:nvSpPr>
        <p:spPr>
          <a:xfrm>
            <a:off x="1029349" y="2369077"/>
            <a:ext cx="4338084" cy="461665"/>
          </a:xfrm>
          <a:prstGeom prst="rect">
            <a:avLst/>
          </a:prstGeom>
        </p:spPr>
        <p:txBody>
          <a:bodyPr wrap="square">
            <a:spAutoFit/>
          </a:bodyPr>
          <a:lstStyle/>
          <a:p>
            <a:pPr defTabSz="685800"/>
            <a:r>
              <a:rPr lang="en-US" sz="1200" i="1" dirty="0">
                <a:solidFill>
                  <a:prstClr val="black"/>
                </a:solidFill>
                <a:latin typeface="Calibri" panose="020F0502020204030204"/>
              </a:rPr>
              <a:t>Dartmouth Summer Research Project on Artificial Intelligence, 1956</a:t>
            </a:r>
          </a:p>
        </p:txBody>
      </p:sp>
      <p:sp>
        <p:nvSpPr>
          <p:cNvPr id="4" name="Rectangle 3">
            <a:extLst>
              <a:ext uri="{FF2B5EF4-FFF2-40B4-BE49-F238E27FC236}">
                <a16:creationId xmlns:a16="http://schemas.microsoft.com/office/drawing/2014/main" id="{9BCFC6E2-5B18-804F-8182-F230AFA6C18F}"/>
              </a:ext>
            </a:extLst>
          </p:cNvPr>
          <p:cNvSpPr/>
          <p:nvPr/>
        </p:nvSpPr>
        <p:spPr>
          <a:xfrm>
            <a:off x="1029349" y="1136763"/>
            <a:ext cx="4572000" cy="1200329"/>
          </a:xfrm>
          <a:prstGeom prst="rect">
            <a:avLst/>
          </a:prstGeom>
        </p:spPr>
        <p:txBody>
          <a:bodyPr>
            <a:spAutoFit/>
          </a:bodyPr>
          <a:lstStyle/>
          <a:p>
            <a:pPr defTabSz="685800"/>
            <a:r>
              <a:rPr lang="en-US" sz="2400" dirty="0">
                <a:solidFill>
                  <a:prstClr val="black">
                    <a:lumMod val="50000"/>
                    <a:lumOff val="50000"/>
                  </a:prstClr>
                </a:solidFill>
                <a:latin typeface="Calibri" panose="020F0502020204030204"/>
              </a:rPr>
              <a:t>“Human intelligence can be so precisely described that a machine can be made to simulate it."</a:t>
            </a:r>
          </a:p>
        </p:txBody>
      </p:sp>
      <p:sp>
        <p:nvSpPr>
          <p:cNvPr id="5" name="Rectangle 4">
            <a:extLst>
              <a:ext uri="{FF2B5EF4-FFF2-40B4-BE49-F238E27FC236}">
                <a16:creationId xmlns:a16="http://schemas.microsoft.com/office/drawing/2014/main" id="{996F3BCA-16CF-5649-B86B-6C0495FD04F0}"/>
              </a:ext>
            </a:extLst>
          </p:cNvPr>
          <p:cNvSpPr/>
          <p:nvPr/>
        </p:nvSpPr>
        <p:spPr>
          <a:xfrm>
            <a:off x="3682986" y="3089437"/>
            <a:ext cx="2268763" cy="553998"/>
          </a:xfrm>
          <a:prstGeom prst="rect">
            <a:avLst/>
          </a:prstGeom>
        </p:spPr>
        <p:txBody>
          <a:bodyPr wrap="none">
            <a:spAutoFit/>
          </a:bodyPr>
          <a:lstStyle/>
          <a:p>
            <a:pPr defTabSz="685800"/>
            <a:r>
              <a:rPr lang="en-US" sz="3000" dirty="0">
                <a:solidFill>
                  <a:prstClr val="black"/>
                </a:solidFill>
                <a:latin typeface="Calibri Light" panose="020F0302020204030204"/>
              </a:rPr>
              <a:t>Development</a:t>
            </a:r>
          </a:p>
        </p:txBody>
      </p:sp>
      <p:cxnSp>
        <p:nvCxnSpPr>
          <p:cNvPr id="7" name="Straight Connector 6">
            <a:extLst>
              <a:ext uri="{FF2B5EF4-FFF2-40B4-BE49-F238E27FC236}">
                <a16:creationId xmlns:a16="http://schemas.microsoft.com/office/drawing/2014/main" id="{005A6509-5A90-7247-BD9A-5F582B729298}"/>
              </a:ext>
            </a:extLst>
          </p:cNvPr>
          <p:cNvCxnSpPr>
            <a:cxnSpLocks/>
          </p:cNvCxnSpPr>
          <p:nvPr/>
        </p:nvCxnSpPr>
        <p:spPr>
          <a:xfrm>
            <a:off x="493442" y="3724054"/>
            <a:ext cx="8104149" cy="0"/>
          </a:xfrm>
          <a:prstGeom prst="line">
            <a:avLst/>
          </a:prstGeom>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BE57FDBA-CB18-0843-A63E-4A62FEE23E2D}"/>
              </a:ext>
            </a:extLst>
          </p:cNvPr>
          <p:cNvSpPr/>
          <p:nvPr/>
        </p:nvSpPr>
        <p:spPr>
          <a:xfrm>
            <a:off x="1706304" y="3781762"/>
            <a:ext cx="116403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Symbolic</a:t>
            </a:r>
            <a:endParaRPr lang="en-US" sz="2100" dirty="0">
              <a:solidFill>
                <a:prstClr val="black"/>
              </a:solidFill>
              <a:latin typeface="Calibri" panose="020F0502020204030204"/>
            </a:endParaRPr>
          </a:p>
        </p:txBody>
      </p:sp>
      <p:sp>
        <p:nvSpPr>
          <p:cNvPr id="11" name="Rectangle 10">
            <a:extLst>
              <a:ext uri="{FF2B5EF4-FFF2-40B4-BE49-F238E27FC236}">
                <a16:creationId xmlns:a16="http://schemas.microsoft.com/office/drawing/2014/main" id="{1E460EDA-CFC1-F747-95C7-CF7651E7BF62}"/>
              </a:ext>
            </a:extLst>
          </p:cNvPr>
          <p:cNvSpPr/>
          <p:nvPr/>
        </p:nvSpPr>
        <p:spPr>
          <a:xfrm>
            <a:off x="6387028" y="3724054"/>
            <a:ext cx="1230017" cy="415498"/>
          </a:xfrm>
          <a:prstGeom prst="rect">
            <a:avLst/>
          </a:prstGeom>
        </p:spPr>
        <p:txBody>
          <a:bodyPr wrap="none">
            <a:spAutoFit/>
          </a:bodyPr>
          <a:lstStyle/>
          <a:p>
            <a:pPr defTabSz="685800"/>
            <a:r>
              <a:rPr lang="en-US" sz="2100" dirty="0">
                <a:solidFill>
                  <a:prstClr val="black">
                    <a:lumMod val="50000"/>
                    <a:lumOff val="50000"/>
                  </a:prstClr>
                </a:solidFill>
                <a:latin typeface="Calibri" panose="020F0502020204030204"/>
              </a:rPr>
              <a:t>Statistical</a:t>
            </a:r>
            <a:endParaRPr lang="en-US" sz="210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3689787D-1280-0D41-B451-1A4FE30A34ED}"/>
              </a:ext>
            </a:extLst>
          </p:cNvPr>
          <p:cNvSpPr/>
          <p:nvPr/>
        </p:nvSpPr>
        <p:spPr>
          <a:xfrm>
            <a:off x="2349166" y="4391672"/>
            <a:ext cx="850105"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Simulation</a:t>
            </a:r>
          </a:p>
        </p:txBody>
      </p:sp>
      <p:sp>
        <p:nvSpPr>
          <p:cNvPr id="13" name="Rectangle 12">
            <a:extLst>
              <a:ext uri="{FF2B5EF4-FFF2-40B4-BE49-F238E27FC236}">
                <a16:creationId xmlns:a16="http://schemas.microsoft.com/office/drawing/2014/main" id="{C2AFD477-0090-9B45-8B62-EB8B8A04366C}"/>
              </a:ext>
            </a:extLst>
          </p:cNvPr>
          <p:cNvSpPr/>
          <p:nvPr/>
        </p:nvSpPr>
        <p:spPr>
          <a:xfrm>
            <a:off x="1895657" y="4177186"/>
            <a:ext cx="50366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Logic</a:t>
            </a:r>
          </a:p>
        </p:txBody>
      </p:sp>
      <p:sp>
        <p:nvSpPr>
          <p:cNvPr id="14" name="Rectangle 13">
            <a:extLst>
              <a:ext uri="{FF2B5EF4-FFF2-40B4-BE49-F238E27FC236}">
                <a16:creationId xmlns:a16="http://schemas.microsoft.com/office/drawing/2014/main" id="{D44D36C3-E9DD-EF41-9955-8D02FE6720AC}"/>
              </a:ext>
            </a:extLst>
          </p:cNvPr>
          <p:cNvSpPr/>
          <p:nvPr/>
        </p:nvSpPr>
        <p:spPr>
          <a:xfrm>
            <a:off x="1738572" y="4606158"/>
            <a:ext cx="113018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Expert Systems</a:t>
            </a:r>
          </a:p>
        </p:txBody>
      </p:sp>
      <p:sp>
        <p:nvSpPr>
          <p:cNvPr id="15" name="Rectangle 14">
            <a:extLst>
              <a:ext uri="{FF2B5EF4-FFF2-40B4-BE49-F238E27FC236}">
                <a16:creationId xmlns:a16="http://schemas.microsoft.com/office/drawing/2014/main" id="{D542C61B-3130-4646-AA6C-C2A02FF31819}"/>
              </a:ext>
            </a:extLst>
          </p:cNvPr>
          <p:cNvSpPr/>
          <p:nvPr/>
        </p:nvSpPr>
        <p:spPr>
          <a:xfrm>
            <a:off x="1164405" y="4402421"/>
            <a:ext cx="106631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Fuzzy Systems</a:t>
            </a:r>
          </a:p>
        </p:txBody>
      </p:sp>
      <p:sp>
        <p:nvSpPr>
          <p:cNvPr id="16" name="Rectangle 15">
            <a:extLst>
              <a:ext uri="{FF2B5EF4-FFF2-40B4-BE49-F238E27FC236}">
                <a16:creationId xmlns:a16="http://schemas.microsoft.com/office/drawing/2014/main" id="{5C27EC58-193D-EA49-930B-D2B409219A4A}"/>
              </a:ext>
            </a:extLst>
          </p:cNvPr>
          <p:cNvSpPr/>
          <p:nvPr/>
        </p:nvSpPr>
        <p:spPr>
          <a:xfrm>
            <a:off x="916447" y="4835497"/>
            <a:ext cx="1687257"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Evolutionary Computing</a:t>
            </a:r>
          </a:p>
        </p:txBody>
      </p:sp>
      <p:sp>
        <p:nvSpPr>
          <p:cNvPr id="17" name="Rectangle 16">
            <a:extLst>
              <a:ext uri="{FF2B5EF4-FFF2-40B4-BE49-F238E27FC236}">
                <a16:creationId xmlns:a16="http://schemas.microsoft.com/office/drawing/2014/main" id="{464BB944-ACB6-C24D-80DC-026A1632DCA7}"/>
              </a:ext>
            </a:extLst>
          </p:cNvPr>
          <p:cNvSpPr/>
          <p:nvPr/>
        </p:nvSpPr>
        <p:spPr>
          <a:xfrm>
            <a:off x="5773588" y="4347409"/>
            <a:ext cx="1679178"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 Hidden Markov Models</a:t>
            </a:r>
          </a:p>
        </p:txBody>
      </p:sp>
      <p:sp>
        <p:nvSpPr>
          <p:cNvPr id="18" name="Rectangle 17">
            <a:extLst>
              <a:ext uri="{FF2B5EF4-FFF2-40B4-BE49-F238E27FC236}">
                <a16:creationId xmlns:a16="http://schemas.microsoft.com/office/drawing/2014/main" id="{E82B6B4C-2D57-B045-BFE1-5D93B0863DA9}"/>
              </a:ext>
            </a:extLst>
          </p:cNvPr>
          <p:cNvSpPr/>
          <p:nvPr/>
        </p:nvSpPr>
        <p:spPr>
          <a:xfrm>
            <a:off x="7092708" y="4155919"/>
            <a:ext cx="1396601"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Information Theory</a:t>
            </a:r>
          </a:p>
        </p:txBody>
      </p:sp>
      <p:sp>
        <p:nvSpPr>
          <p:cNvPr id="19" name="Rectangle 18">
            <a:extLst>
              <a:ext uri="{FF2B5EF4-FFF2-40B4-BE49-F238E27FC236}">
                <a16:creationId xmlns:a16="http://schemas.microsoft.com/office/drawing/2014/main" id="{6E733F6C-8141-5F41-8664-0EDD6106E6B1}"/>
              </a:ext>
            </a:extLst>
          </p:cNvPr>
          <p:cNvSpPr/>
          <p:nvPr/>
        </p:nvSpPr>
        <p:spPr>
          <a:xfrm>
            <a:off x="5601349" y="4708539"/>
            <a:ext cx="246689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Normative Bayesian Decision Theory</a:t>
            </a:r>
          </a:p>
        </p:txBody>
      </p:sp>
      <p:sp>
        <p:nvSpPr>
          <p:cNvPr id="20" name="Rectangle 19">
            <a:extLst>
              <a:ext uri="{FF2B5EF4-FFF2-40B4-BE49-F238E27FC236}">
                <a16:creationId xmlns:a16="http://schemas.microsoft.com/office/drawing/2014/main" id="{67023C1A-64FA-C949-A5BB-9E6EA4420D78}"/>
              </a:ext>
            </a:extLst>
          </p:cNvPr>
          <p:cNvSpPr/>
          <p:nvPr/>
        </p:nvSpPr>
        <p:spPr>
          <a:xfrm>
            <a:off x="6065210" y="4054044"/>
            <a:ext cx="772584" cy="276999"/>
          </a:xfrm>
          <a:prstGeom prst="rect">
            <a:avLst/>
          </a:prstGeom>
        </p:spPr>
        <p:txBody>
          <a:bodyPr wrap="none">
            <a:spAutoFit/>
          </a:bodyPr>
          <a:lstStyle/>
          <a:p>
            <a:pPr defTabSz="685800"/>
            <a:r>
              <a:rPr lang="en-US" sz="1200" dirty="0">
                <a:solidFill>
                  <a:srgbClr val="4472C4">
                    <a:lumMod val="75000"/>
                  </a:srgbClr>
                </a:solidFill>
                <a:latin typeface="Calibri" panose="020F0502020204030204"/>
              </a:rPr>
              <a:t>Inference</a:t>
            </a:r>
          </a:p>
        </p:txBody>
      </p:sp>
    </p:spTree>
    <p:extLst>
      <p:ext uri="{BB962C8B-B14F-4D97-AF65-F5344CB8AC3E}">
        <p14:creationId xmlns:p14="http://schemas.microsoft.com/office/powerpoint/2010/main" val="55497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12" grpId="0"/>
      <p:bldP spid="13" grpId="0"/>
      <p:bldP spid="14" grpId="0"/>
      <p:bldP spid="15"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298" y="1094"/>
            <a:ext cx="9141407" cy="2490744"/>
          </a:xfrm>
          <a:prstGeom prst="rect">
            <a:avLst/>
          </a:prstGeom>
        </p:spPr>
      </p:pic>
      <p:sp>
        <p:nvSpPr>
          <p:cNvPr id="85" name="Oval 84">
            <a:extLst>
              <a:ext uri="{FF2B5EF4-FFF2-40B4-BE49-F238E27FC236}">
                <a16:creationId xmlns:a16="http://schemas.microsoft.com/office/drawing/2014/main" id="{DD9A00F2-AA90-4065-BD9F-665380EE2A7F}"/>
              </a:ext>
            </a:extLst>
          </p:cNvPr>
          <p:cNvSpPr/>
          <p:nvPr/>
        </p:nvSpPr>
        <p:spPr bwMode="auto">
          <a:xfrm>
            <a:off x="7803971" y="864321"/>
            <a:ext cx="857007" cy="857007"/>
          </a:xfrm>
          <a:prstGeom prst="ellipse">
            <a:avLst/>
          </a:prstGeom>
          <a:solidFill>
            <a:srgbClr val="FFFFFF"/>
          </a:solidFill>
          <a:ln w="25400"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2" name="Rectangle 51">
            <a:extLst>
              <a:ext uri="{FF2B5EF4-FFF2-40B4-BE49-F238E27FC236}">
                <a16:creationId xmlns:a16="http://schemas.microsoft.com/office/drawing/2014/main" id="{BAB412D2-54DD-439B-94C6-415624C0BE91}"/>
              </a:ext>
            </a:extLst>
          </p:cNvPr>
          <p:cNvSpPr/>
          <p:nvPr/>
        </p:nvSpPr>
        <p:spPr bwMode="auto">
          <a:xfrm>
            <a:off x="650" y="731"/>
            <a:ext cx="9154846" cy="2491107"/>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83" tIns="105427" rIns="131783" bIns="105427" numCol="1" spcCol="0" rtlCol="0" fromWordArt="0" anchor="t" anchorCtr="0" forceAA="0" compatLnSpc="1">
            <a:prstTxWarp prst="textNoShape">
              <a:avLst/>
            </a:prstTxWarp>
            <a:noAutofit/>
          </a:bodyPr>
          <a:lstStyle/>
          <a:p>
            <a:pPr algn="ctr" defTabSz="671813"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1115" y="1801175"/>
            <a:ext cx="9142236" cy="35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3" name="Picture 62">
            <a:extLst>
              <a:ext uri="{FF2B5EF4-FFF2-40B4-BE49-F238E27FC236}">
                <a16:creationId xmlns:a16="http://schemas.microsoft.com/office/drawing/2014/main" id="{8A5C6AE0-79FF-4CC7-BA3A-E57AC56D2CD0}"/>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6741" y="823642"/>
            <a:ext cx="853740" cy="856886"/>
          </a:xfrm>
          <a:prstGeom prst="ellipse">
            <a:avLst/>
          </a:prstGeom>
        </p:spPr>
      </p:pic>
      <p:sp>
        <p:nvSpPr>
          <p:cNvPr id="73" name="TextBox 72">
            <a:extLst>
              <a:ext uri="{FF2B5EF4-FFF2-40B4-BE49-F238E27FC236}">
                <a16:creationId xmlns:a16="http://schemas.microsoft.com/office/drawing/2014/main" id="{470B6926-3E6B-403B-9E0F-89307D0436E5}"/>
              </a:ext>
            </a:extLst>
          </p:cNvPr>
          <p:cNvSpPr txBox="1"/>
          <p:nvPr/>
        </p:nvSpPr>
        <p:spPr>
          <a:xfrm>
            <a:off x="203827"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251482"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251482"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251482"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251482"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251482"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251482"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pic>
        <p:nvPicPr>
          <p:cNvPr id="59" name="Picture 58">
            <a:extLst>
              <a:ext uri="{FF2B5EF4-FFF2-40B4-BE49-F238E27FC236}">
                <a16:creationId xmlns:a16="http://schemas.microsoft.com/office/drawing/2014/main" id="{250FFDA4-4963-4D42-9976-8569E35D99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20287" y="823641"/>
            <a:ext cx="853740" cy="856886"/>
          </a:xfrm>
          <a:prstGeom prst="ellipse">
            <a:avLst/>
          </a:prstGeom>
        </p:spPr>
      </p:pic>
      <p:sp>
        <p:nvSpPr>
          <p:cNvPr id="71" name="TextBox 70">
            <a:extLst>
              <a:ext uri="{FF2B5EF4-FFF2-40B4-BE49-F238E27FC236}">
                <a16:creationId xmlns:a16="http://schemas.microsoft.com/office/drawing/2014/main" id="{E547CF2B-A8FE-4D63-8D9E-D13BE1A31CD9}"/>
              </a:ext>
            </a:extLst>
          </p:cNvPr>
          <p:cNvSpPr txBox="1"/>
          <p:nvPr/>
        </p:nvSpPr>
        <p:spPr>
          <a:xfrm>
            <a:off x="3127373" y="1714710"/>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3175028"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3175028"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3175028"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3175028"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Translator Text </a:t>
            </a:r>
          </a:p>
        </p:txBody>
      </p:sp>
      <p:pic>
        <p:nvPicPr>
          <p:cNvPr id="62" name="Picture 61">
            <a:extLst>
              <a:ext uri="{FF2B5EF4-FFF2-40B4-BE49-F238E27FC236}">
                <a16:creationId xmlns:a16="http://schemas.microsoft.com/office/drawing/2014/main" id="{FB084A6E-5F97-4E1F-AEDA-DEBBDB5F208F}"/>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43833" y="823642"/>
            <a:ext cx="853740" cy="856886"/>
          </a:xfrm>
          <a:prstGeom prst="ellipse">
            <a:avLst/>
          </a:prstGeom>
        </p:spPr>
      </p:pic>
      <p:sp>
        <p:nvSpPr>
          <p:cNvPr id="72" name="TextBox 71">
            <a:extLst>
              <a:ext uri="{FF2B5EF4-FFF2-40B4-BE49-F238E27FC236}">
                <a16:creationId xmlns:a16="http://schemas.microsoft.com/office/drawing/2014/main" id="{1A682EE9-62ED-458D-99B2-F390CB6AEC13}"/>
              </a:ext>
            </a:extLst>
          </p:cNvPr>
          <p:cNvSpPr txBox="1"/>
          <p:nvPr/>
        </p:nvSpPr>
        <p:spPr>
          <a:xfrm>
            <a:off x="6050918" y="1714711"/>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6098574"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6098574" y="2642574"/>
            <a:ext cx="1344257" cy="1363842"/>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6098574"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6098574" y="404107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Bing Statistics add-in</a:t>
            </a:r>
          </a:p>
        </p:txBody>
      </p:sp>
      <p:pic>
        <p:nvPicPr>
          <p:cNvPr id="64" name="Picture 63">
            <a:extLst>
              <a:ext uri="{FF2B5EF4-FFF2-40B4-BE49-F238E27FC236}">
                <a16:creationId xmlns:a16="http://schemas.microsoft.com/office/drawing/2014/main" id="{8CF39BF8-E4A0-49FB-8659-5BE12B25B199}"/>
              </a:ext>
            </a:extLst>
          </p:cNvPr>
          <p:cNvPicPr>
            <a:picLocks/>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8584" y="823642"/>
            <a:ext cx="853604" cy="856886"/>
          </a:xfrm>
          <a:prstGeom prst="ellipse">
            <a:avLst/>
          </a:prstGeom>
        </p:spPr>
      </p:pic>
      <p:sp>
        <p:nvSpPr>
          <p:cNvPr id="74" name="TextBox 73">
            <a:extLst>
              <a:ext uri="{FF2B5EF4-FFF2-40B4-BE49-F238E27FC236}">
                <a16:creationId xmlns:a16="http://schemas.microsoft.com/office/drawing/2014/main" id="{B3E7A367-18A1-4224-B12E-0B5AE1A4F2C7}"/>
              </a:ext>
            </a:extLst>
          </p:cNvPr>
          <p:cNvSpPr txBox="1"/>
          <p:nvPr/>
        </p:nvSpPr>
        <p:spPr>
          <a:xfrm>
            <a:off x="1665600" y="1714711"/>
            <a:ext cx="1439568" cy="424839"/>
          </a:xfrm>
          <a:prstGeom prst="rect">
            <a:avLst/>
          </a:prstGeom>
          <a:noFill/>
        </p:spPr>
        <p:txBody>
          <a:bodyPr wrap="square" lIns="134369" tIns="107495" rIns="67203"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171325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171325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Speech</a:t>
            </a:r>
          </a:p>
        </p:txBody>
      </p:sp>
      <p:sp>
        <p:nvSpPr>
          <p:cNvPr id="116" name="Freeform 5">
            <a:extLst>
              <a:ext uri="{FF2B5EF4-FFF2-40B4-BE49-F238E27FC236}">
                <a16:creationId xmlns:a16="http://schemas.microsoft.com/office/drawing/2014/main" id="{0A2DD7CB-4FF4-4E6B-B200-EF4A454EF3D2}"/>
              </a:ext>
            </a:extLst>
          </p:cNvPr>
          <p:cNvSpPr>
            <a:spLocks/>
          </p:cNvSpPr>
          <p:nvPr/>
        </p:nvSpPr>
        <p:spPr bwMode="auto">
          <a:xfrm>
            <a:off x="8075029" y="1080800"/>
            <a:ext cx="314892" cy="362730"/>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13" tIns="33606" rIns="67213" bIns="33606" numCol="1" anchor="t" anchorCtr="0" compatLnSpc="1">
            <a:prstTxWarp prst="textNoShape">
              <a:avLst/>
            </a:prstTxWarp>
          </a:bodyPr>
          <a:lstStyle/>
          <a:p>
            <a:pPr defTabSz="685472">
              <a:defRPr/>
            </a:pPr>
            <a:endParaRPr lang="en-US" sz="1324">
              <a:solidFill>
                <a:srgbClr val="3F3F3F"/>
              </a:solidFill>
              <a:latin typeface="Segoe UI"/>
            </a:endParaRPr>
          </a:p>
        </p:txBody>
      </p:sp>
      <p:sp>
        <p:nvSpPr>
          <p:cNvPr id="68" name="TextBox 67">
            <a:extLst>
              <a:ext uri="{FF2B5EF4-FFF2-40B4-BE49-F238E27FC236}">
                <a16:creationId xmlns:a16="http://schemas.microsoft.com/office/drawing/2014/main" id="{5B549282-3F4C-4DAD-9BAF-C141EFBEC1C9}"/>
              </a:ext>
            </a:extLst>
          </p:cNvPr>
          <p:cNvSpPr txBox="1"/>
          <p:nvPr/>
        </p:nvSpPr>
        <p:spPr>
          <a:xfrm>
            <a:off x="7512690" y="1723335"/>
            <a:ext cx="1439568" cy="424839"/>
          </a:xfrm>
          <a:prstGeom prst="rect">
            <a:avLst/>
          </a:prstGeom>
          <a:noFill/>
        </p:spPr>
        <p:txBody>
          <a:bodyPr wrap="square" lIns="134369" tIns="107495" rIns="134369" bIns="107495" rtlCol="0" anchor="t">
            <a:spAutoFit/>
          </a:bodyPr>
          <a:lstStyle/>
          <a:p>
            <a:pPr algn="ctr" defTabSz="671645">
              <a:lnSpc>
                <a:spcPct val="90000"/>
              </a:lnSpc>
              <a:spcAft>
                <a:spcPts val="441"/>
              </a:spcAft>
              <a:defRPr/>
            </a:pPr>
            <a:r>
              <a:rPr lang="en-US" sz="1500"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107" name="Rectangle 106">
            <a:extLst>
              <a:ext uri="{FF2B5EF4-FFF2-40B4-BE49-F238E27FC236}">
                <a16:creationId xmlns:a16="http://schemas.microsoft.com/office/drawing/2014/main" id="{D13675C5-E9D1-4D28-A6C7-A62E6F805F8D}"/>
              </a:ext>
            </a:extLst>
          </p:cNvPr>
          <p:cNvSpPr/>
          <p:nvPr/>
        </p:nvSpPr>
        <p:spPr bwMode="auto">
          <a:xfrm>
            <a:off x="7560346"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Academic Knowledge </a:t>
            </a:r>
          </a:p>
        </p:txBody>
      </p:sp>
      <p:sp>
        <p:nvSpPr>
          <p:cNvPr id="109" name="Rectangle 108">
            <a:extLst>
              <a:ext uri="{FF2B5EF4-FFF2-40B4-BE49-F238E27FC236}">
                <a16:creationId xmlns:a16="http://schemas.microsoft.com/office/drawing/2014/main" id="{643D32E0-191E-46D6-BFF0-5828471985B0}"/>
              </a:ext>
            </a:extLst>
          </p:cNvPr>
          <p:cNvSpPr/>
          <p:nvPr/>
        </p:nvSpPr>
        <p:spPr bwMode="auto">
          <a:xfrm>
            <a:off x="7560346"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Entity Linking</a:t>
            </a:r>
          </a:p>
        </p:txBody>
      </p:sp>
      <p:sp>
        <p:nvSpPr>
          <p:cNvPr id="110" name="Rectangle 109">
            <a:extLst>
              <a:ext uri="{FF2B5EF4-FFF2-40B4-BE49-F238E27FC236}">
                <a16:creationId xmlns:a16="http://schemas.microsoft.com/office/drawing/2014/main" id="{80270639-0586-47E3-9187-A50E6330D3D7}"/>
              </a:ext>
            </a:extLst>
          </p:cNvPr>
          <p:cNvSpPr/>
          <p:nvPr/>
        </p:nvSpPr>
        <p:spPr bwMode="auto">
          <a:xfrm>
            <a:off x="7560346" y="3188477"/>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Knowledge </a:t>
            </a:r>
            <a:br>
              <a:rPr lang="en-US" sz="788" b="1" kern="0">
                <a:gradFill>
                  <a:gsLst>
                    <a:gs pos="1250">
                      <a:srgbClr val="1A1A1A"/>
                    </a:gs>
                    <a:gs pos="100000">
                      <a:srgbClr val="1A1A1A"/>
                    </a:gs>
                  </a:gsLst>
                  <a:lin ang="5400000" scaled="0"/>
                </a:gradFill>
                <a:latin typeface="Segoe UI"/>
              </a:rPr>
            </a:br>
            <a:r>
              <a:rPr lang="en-US" sz="788" b="1" kern="0">
                <a:gradFill>
                  <a:gsLst>
                    <a:gs pos="1250">
                      <a:srgbClr val="1A1A1A"/>
                    </a:gs>
                    <a:gs pos="100000">
                      <a:srgbClr val="1A1A1A"/>
                    </a:gs>
                  </a:gsLst>
                  <a:lin ang="5400000" scaled="0"/>
                </a:gradFill>
                <a:latin typeface="Segoe UI"/>
              </a:rPr>
              <a:t>Exploration</a:t>
            </a:r>
          </a:p>
        </p:txBody>
      </p:sp>
      <p:sp>
        <p:nvSpPr>
          <p:cNvPr id="113" name="Rectangle 112">
            <a:extLst>
              <a:ext uri="{FF2B5EF4-FFF2-40B4-BE49-F238E27FC236}">
                <a16:creationId xmlns:a16="http://schemas.microsoft.com/office/drawing/2014/main" id="{5D94F6B1-A562-497D-A83E-05BE67390DD7}"/>
              </a:ext>
            </a:extLst>
          </p:cNvPr>
          <p:cNvSpPr/>
          <p:nvPr/>
        </p:nvSpPr>
        <p:spPr bwMode="auto">
          <a:xfrm>
            <a:off x="7560346"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Gesture</a:t>
            </a:r>
          </a:p>
        </p:txBody>
      </p:sp>
      <p:sp>
        <p:nvSpPr>
          <p:cNvPr id="114" name="Rectangle 113">
            <a:extLst>
              <a:ext uri="{FF2B5EF4-FFF2-40B4-BE49-F238E27FC236}">
                <a16:creationId xmlns:a16="http://schemas.microsoft.com/office/drawing/2014/main" id="{B9503FB2-2D49-40D0-878C-F953287995DB}"/>
              </a:ext>
            </a:extLst>
          </p:cNvPr>
          <p:cNvSpPr/>
          <p:nvPr/>
        </p:nvSpPr>
        <p:spPr bwMode="auto">
          <a:xfrm>
            <a:off x="7560346"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Project Local Insights</a:t>
            </a:r>
          </a:p>
        </p:txBody>
      </p:sp>
      <p:sp>
        <p:nvSpPr>
          <p:cNvPr id="66" name="Rectangle 65">
            <a:extLst>
              <a:ext uri="{FF2B5EF4-FFF2-40B4-BE49-F238E27FC236}">
                <a16:creationId xmlns:a16="http://schemas.microsoft.com/office/drawing/2014/main" id="{A8AEB21D-5BE8-4E92-B18E-F6378338F81A}"/>
              </a:ext>
            </a:extLst>
          </p:cNvPr>
          <p:cNvSpPr/>
          <p:nvPr/>
        </p:nvSpPr>
        <p:spPr bwMode="auto">
          <a:xfrm>
            <a:off x="7560346" y="346142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Event Tracking</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6098574" y="432019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5400000" scaled="0"/>
                </a:gradFill>
                <a:latin typeface="Segoe UI"/>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6098574" y="459932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Bing Custom Search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1713256" y="3191210"/>
            <a:ext cx="1344257" cy="1119258"/>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68570" rIns="67213" bIns="33602" numCol="1" spcCol="0" rtlCol="0" fromWordArt="0" anchor="t"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5400000" scaled="0"/>
                </a:gradFill>
                <a:latin typeface="Segoe UI"/>
              </a:rPr>
              <a:t>Unified Speech</a:t>
            </a:r>
          </a:p>
          <a:p>
            <a:pPr algn="ctr" defTabSz="645426">
              <a:lnSpc>
                <a:spcPct val="90000"/>
              </a:lnSpc>
              <a:defRPr/>
            </a:pPr>
            <a:endParaRPr lang="en-US" sz="788" i="1" kern="0" dirty="0">
              <a:gradFill>
                <a:gsLst>
                  <a:gs pos="1250">
                    <a:srgbClr val="1A1A1A"/>
                  </a:gs>
                  <a:gs pos="100000">
                    <a:srgbClr val="1A1A1A"/>
                  </a:gs>
                </a:gsLst>
                <a:lin ang="5400000" scaled="0"/>
              </a:gradFill>
              <a:latin typeface="Segoe UI"/>
            </a:endParaRPr>
          </a:p>
        </p:txBody>
      </p:sp>
      <p:sp>
        <p:nvSpPr>
          <p:cNvPr id="111" name="Rectangle 110">
            <a:extLst>
              <a:ext uri="{FF2B5EF4-FFF2-40B4-BE49-F238E27FC236}">
                <a16:creationId xmlns:a16="http://schemas.microsoft.com/office/drawing/2014/main" id="{9B395C40-7D2A-4538-8A74-2FF6077B9C99}"/>
              </a:ext>
            </a:extLst>
          </p:cNvPr>
          <p:cNvSpPr/>
          <p:nvPr/>
        </p:nvSpPr>
        <p:spPr bwMode="auto">
          <a:xfrm>
            <a:off x="7560346" y="3734380"/>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Answer Search</a:t>
            </a:r>
          </a:p>
        </p:txBody>
      </p:sp>
      <p:sp>
        <p:nvSpPr>
          <p:cNvPr id="112" name="Rectangle 111">
            <a:extLst>
              <a:ext uri="{FF2B5EF4-FFF2-40B4-BE49-F238E27FC236}">
                <a16:creationId xmlns:a16="http://schemas.microsoft.com/office/drawing/2014/main" id="{94CA12EF-836C-4C02-A5AD-29B617346954}"/>
              </a:ext>
            </a:extLst>
          </p:cNvPr>
          <p:cNvSpPr/>
          <p:nvPr/>
        </p:nvSpPr>
        <p:spPr bwMode="auto">
          <a:xfrm>
            <a:off x="7560346" y="4007332"/>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URL Preview</a:t>
            </a:r>
          </a:p>
        </p:txBody>
      </p:sp>
      <p:sp>
        <p:nvSpPr>
          <p:cNvPr id="115" name="Rectangle 114">
            <a:extLst>
              <a:ext uri="{FF2B5EF4-FFF2-40B4-BE49-F238E27FC236}">
                <a16:creationId xmlns:a16="http://schemas.microsoft.com/office/drawing/2014/main" id="{E004AFC3-AD7C-4ED9-802F-31B26FD46231}"/>
              </a:ext>
            </a:extLst>
          </p:cNvPr>
          <p:cNvSpPr/>
          <p:nvPr/>
        </p:nvSpPr>
        <p:spPr bwMode="auto">
          <a:xfrm>
            <a:off x="7560346" y="4280284"/>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Anomaly Finder</a:t>
            </a:r>
          </a:p>
        </p:txBody>
      </p:sp>
      <p:sp>
        <p:nvSpPr>
          <p:cNvPr id="117" name="Rectangle 116">
            <a:extLst>
              <a:ext uri="{FF2B5EF4-FFF2-40B4-BE49-F238E27FC236}">
                <a16:creationId xmlns:a16="http://schemas.microsoft.com/office/drawing/2014/main" id="{275781BE-F171-4C59-9510-4108FAACA621}"/>
              </a:ext>
            </a:extLst>
          </p:cNvPr>
          <p:cNvSpPr/>
          <p:nvPr/>
        </p:nvSpPr>
        <p:spPr bwMode="auto">
          <a:xfrm>
            <a:off x="7560346" y="455323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Conversation Learner</a:t>
            </a:r>
          </a:p>
        </p:txBody>
      </p:sp>
      <p:sp>
        <p:nvSpPr>
          <p:cNvPr id="118" name="Rectangle 117">
            <a:extLst>
              <a:ext uri="{FF2B5EF4-FFF2-40B4-BE49-F238E27FC236}">
                <a16:creationId xmlns:a16="http://schemas.microsoft.com/office/drawing/2014/main" id="{2AFC0429-EAE8-444C-A9CC-E95833F70C86}"/>
              </a:ext>
            </a:extLst>
          </p:cNvPr>
          <p:cNvSpPr/>
          <p:nvPr/>
        </p:nvSpPr>
        <p:spPr bwMode="auto">
          <a:xfrm>
            <a:off x="7560346" y="4826189"/>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a:gradFill>
                  <a:gsLst>
                    <a:gs pos="1250">
                      <a:srgbClr val="1A1A1A"/>
                    </a:gs>
                    <a:gs pos="100000">
                      <a:srgbClr val="1A1A1A"/>
                    </a:gs>
                  </a:gsLst>
                  <a:lin ang="5400000" scaled="0"/>
                </a:gradFill>
                <a:latin typeface="Segoe UI"/>
              </a:rPr>
              <a:t>Project Personality Chat</a:t>
            </a:r>
          </a:p>
        </p:txBody>
      </p:sp>
      <p:pic>
        <p:nvPicPr>
          <p:cNvPr id="120" name="Picture 119">
            <a:extLst>
              <a:ext uri="{FF2B5EF4-FFF2-40B4-BE49-F238E27FC236}">
                <a16:creationId xmlns:a16="http://schemas.microsoft.com/office/drawing/2014/main" id="{74E3ABB0-B3B0-4F34-8525-A267302C84F2}"/>
              </a:ext>
            </a:extLst>
          </p:cNvPr>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882060" y="823644"/>
            <a:ext cx="853740" cy="856886"/>
          </a:xfrm>
          <a:prstGeom prst="ellipse">
            <a:avLst/>
          </a:prstGeom>
        </p:spPr>
      </p:pic>
      <p:sp>
        <p:nvSpPr>
          <p:cNvPr id="121" name="TextBox 120">
            <a:extLst>
              <a:ext uri="{FF2B5EF4-FFF2-40B4-BE49-F238E27FC236}">
                <a16:creationId xmlns:a16="http://schemas.microsoft.com/office/drawing/2014/main" id="{E725439F-9E32-414F-840B-D214B4BE44E7}"/>
              </a:ext>
            </a:extLst>
          </p:cNvPr>
          <p:cNvSpPr txBox="1"/>
          <p:nvPr/>
        </p:nvSpPr>
        <p:spPr>
          <a:xfrm>
            <a:off x="4589145" y="1714710"/>
            <a:ext cx="1439568" cy="424839"/>
          </a:xfrm>
          <a:prstGeom prst="rect">
            <a:avLst/>
          </a:prstGeom>
          <a:noFill/>
        </p:spPr>
        <p:txBody>
          <a:bodyPr wrap="square" lIns="134369" tIns="107495" rIns="134369" bIns="107495"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671645">
              <a:spcAft>
                <a:spcPts val="450"/>
              </a:spcAft>
              <a:defRPr/>
            </a:pPr>
            <a:r>
              <a:rPr lang="en-US" sz="1500" dirty="0"/>
              <a:t>Knowledge</a:t>
            </a:r>
          </a:p>
        </p:txBody>
      </p:sp>
      <p:sp>
        <p:nvSpPr>
          <p:cNvPr id="122" name="Rectangle 121">
            <a:extLst>
              <a:ext uri="{FF2B5EF4-FFF2-40B4-BE49-F238E27FC236}">
                <a16:creationId xmlns:a16="http://schemas.microsoft.com/office/drawing/2014/main" id="{1A42B609-CBBE-43E8-88D1-1EF28250ACA4}"/>
              </a:ext>
            </a:extLst>
          </p:cNvPr>
          <p:cNvSpPr/>
          <p:nvPr/>
        </p:nvSpPr>
        <p:spPr bwMode="auto">
          <a:xfrm>
            <a:off x="4636801" y="236792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a:gradFill>
                  <a:gsLst>
                    <a:gs pos="1250">
                      <a:srgbClr val="1A1A1A"/>
                    </a:gs>
                    <a:gs pos="100000">
                      <a:srgbClr val="1A1A1A"/>
                    </a:gs>
                  </a:gsLst>
                </a:gradFill>
                <a:latin typeface="Segoe UI"/>
              </a:rPr>
              <a:t>Azure Search</a:t>
            </a:r>
          </a:p>
        </p:txBody>
      </p:sp>
      <p:sp>
        <p:nvSpPr>
          <p:cNvPr id="123" name="Rectangle 122">
            <a:extLst>
              <a:ext uri="{FF2B5EF4-FFF2-40B4-BE49-F238E27FC236}">
                <a16:creationId xmlns:a16="http://schemas.microsoft.com/office/drawing/2014/main" id="{24D2724F-9414-485C-A1FD-736D1BE3F249}"/>
              </a:ext>
            </a:extLst>
          </p:cNvPr>
          <p:cNvSpPr/>
          <p:nvPr/>
        </p:nvSpPr>
        <p:spPr bwMode="auto">
          <a:xfrm>
            <a:off x="4636801" y="2096671"/>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100819" tIns="33606" rIns="100819" bIns="33606" numCol="1" spcCol="0" rtlCol="0" fromWordArt="0" anchor="ctr" anchorCtr="0" forceAA="0" compatLnSpc="1">
            <a:prstTxWarp prst="textNoShape">
              <a:avLst/>
            </a:prstTxWarp>
            <a:noAutofit/>
          </a:bodyPr>
          <a:lstStyle/>
          <a:p>
            <a:pPr algn="ctr" defTabSz="645550">
              <a:lnSpc>
                <a:spcPct val="90000"/>
              </a:lnSpc>
              <a:defRPr/>
            </a:pPr>
            <a:r>
              <a:rPr lang="en-US" sz="788" b="1" kern="0" dirty="0" err="1">
                <a:gradFill>
                  <a:gsLst>
                    <a:gs pos="1250">
                      <a:srgbClr val="1A1A1A"/>
                    </a:gs>
                    <a:gs pos="100000">
                      <a:srgbClr val="1A1A1A"/>
                    </a:gs>
                  </a:gsLst>
                </a:gradFill>
                <a:latin typeface="Segoe UI"/>
              </a:rPr>
              <a:t>QnA</a:t>
            </a:r>
            <a:r>
              <a:rPr lang="en-US" sz="788" b="1" kern="0" dirty="0">
                <a:gradFill>
                  <a:gsLst>
                    <a:gs pos="1250">
                      <a:srgbClr val="1A1A1A"/>
                    </a:gs>
                    <a:gs pos="100000">
                      <a:srgbClr val="1A1A1A"/>
                    </a:gs>
                  </a:gsLst>
                </a:gradFill>
                <a:latin typeface="Segoe UI"/>
              </a:rPr>
              <a:t> Maker</a:t>
            </a:r>
          </a:p>
        </p:txBody>
      </p:sp>
      <p:sp>
        <p:nvSpPr>
          <p:cNvPr id="3" name="Title 2">
            <a:extLst>
              <a:ext uri="{FF2B5EF4-FFF2-40B4-BE49-F238E27FC236}">
                <a16:creationId xmlns:a16="http://schemas.microsoft.com/office/drawing/2014/main" id="{B40090B6-123B-4731-9878-A4C8A5422947}"/>
              </a:ext>
            </a:extLst>
          </p:cNvPr>
          <p:cNvSpPr>
            <a:spLocks noGrp="1"/>
          </p:cNvSpPr>
          <p:nvPr>
            <p:ph type="title"/>
          </p:nvPr>
        </p:nvSpPr>
        <p:spPr>
          <a:xfrm>
            <a:off x="440055" y="99392"/>
            <a:ext cx="8512204" cy="563998"/>
          </a:xfrm>
        </p:spPr>
        <p:txBody>
          <a:bodyPr>
            <a:noAutofit/>
          </a:bodyPr>
          <a:lstStyle/>
          <a:p>
            <a:r>
              <a:rPr lang="en-US" sz="2700" dirty="0">
                <a:solidFill>
                  <a:schemeClr val="bg1"/>
                </a:solidFill>
              </a:rPr>
              <a:t>Artificial Intelligence Uses and Implementation Families</a:t>
            </a:r>
          </a:p>
        </p:txBody>
      </p:sp>
      <p:sp>
        <p:nvSpPr>
          <p:cNvPr id="60" name="Rectangle 59">
            <a:extLst>
              <a:ext uri="{FF2B5EF4-FFF2-40B4-BE49-F238E27FC236}">
                <a16:creationId xmlns:a16="http://schemas.microsoft.com/office/drawing/2014/main" id="{B59542B6-F237-43C5-B6AF-ACA295F2BC1D}"/>
              </a:ext>
            </a:extLst>
          </p:cNvPr>
          <p:cNvSpPr/>
          <p:nvPr/>
        </p:nvSpPr>
        <p:spPr bwMode="auto">
          <a:xfrm>
            <a:off x="1713255" y="2642575"/>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a:gradFill>
                  <a:gsLst>
                    <a:gs pos="1250">
                      <a:srgbClr val="1A1A1A"/>
                    </a:gs>
                    <a:gs pos="100000">
                      <a:srgbClr val="1A1A1A"/>
                    </a:gs>
                  </a:gsLst>
                  <a:lin ang="0" scaled="0"/>
                </a:gradFill>
                <a:latin typeface="Segoe UI"/>
              </a:rPr>
              <a:t>Custom Speech</a:t>
            </a:r>
          </a:p>
        </p:txBody>
      </p:sp>
      <p:sp>
        <p:nvSpPr>
          <p:cNvPr id="61" name="Rectangle 60">
            <a:extLst>
              <a:ext uri="{FF2B5EF4-FFF2-40B4-BE49-F238E27FC236}">
                <a16:creationId xmlns:a16="http://schemas.microsoft.com/office/drawing/2014/main" id="{450A1391-8F0A-41D2-A737-43FB9C377BD9}"/>
              </a:ext>
            </a:extLst>
          </p:cNvPr>
          <p:cNvSpPr/>
          <p:nvPr/>
        </p:nvSpPr>
        <p:spPr bwMode="auto">
          <a:xfrm>
            <a:off x="1713255" y="2915526"/>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gradFill>
                  <a:gsLst>
                    <a:gs pos="1250">
                      <a:srgbClr val="1A1A1A"/>
                    </a:gs>
                    <a:gs pos="100000">
                      <a:srgbClr val="1A1A1A"/>
                    </a:gs>
                  </a:gsLst>
                  <a:lin ang="0" scaled="0"/>
                </a:gradFill>
                <a:latin typeface="Segoe UI"/>
              </a:rPr>
              <a:t>Translator Speech</a:t>
            </a:r>
          </a:p>
        </p:txBody>
      </p:sp>
      <p:sp>
        <p:nvSpPr>
          <p:cNvPr id="67" name="Rectangle 66">
            <a:extLst>
              <a:ext uri="{FF2B5EF4-FFF2-40B4-BE49-F238E27FC236}">
                <a16:creationId xmlns:a16="http://schemas.microsoft.com/office/drawing/2014/main" id="{4A151BED-BC15-4A50-BB02-C12666F0661B}"/>
              </a:ext>
            </a:extLst>
          </p:cNvPr>
          <p:cNvSpPr/>
          <p:nvPr/>
        </p:nvSpPr>
        <p:spPr bwMode="auto">
          <a:xfrm>
            <a:off x="1838047" y="343499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to Text</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Speech</a:t>
            </a:r>
            <a:endParaRPr lang="en-US" sz="300" i="1" kern="0" dirty="0">
              <a:solidFill>
                <a:srgbClr val="FF0000"/>
              </a:solidFill>
              <a:latin typeface="Segoe UI"/>
            </a:endParaRPr>
          </a:p>
        </p:txBody>
      </p:sp>
      <p:sp>
        <p:nvSpPr>
          <p:cNvPr id="70" name="Rectangle 69">
            <a:extLst>
              <a:ext uri="{FF2B5EF4-FFF2-40B4-BE49-F238E27FC236}">
                <a16:creationId xmlns:a16="http://schemas.microsoft.com/office/drawing/2014/main" id="{8191B230-F477-4146-97E2-2D0C5B809D53}"/>
              </a:ext>
            </a:extLst>
          </p:cNvPr>
          <p:cNvSpPr/>
          <p:nvPr/>
        </p:nvSpPr>
        <p:spPr bwMode="auto">
          <a:xfrm>
            <a:off x="1838047" y="3701425"/>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Text to Speech</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Voice</a:t>
            </a:r>
          </a:p>
        </p:txBody>
      </p:sp>
      <p:sp>
        <p:nvSpPr>
          <p:cNvPr id="83" name="Rectangle 82">
            <a:extLst>
              <a:ext uri="{FF2B5EF4-FFF2-40B4-BE49-F238E27FC236}">
                <a16:creationId xmlns:a16="http://schemas.microsoft.com/office/drawing/2014/main" id="{44B1B1AA-D64A-45BF-A0D9-8558B448D6C4}"/>
              </a:ext>
            </a:extLst>
          </p:cNvPr>
          <p:cNvSpPr/>
          <p:nvPr/>
        </p:nvSpPr>
        <p:spPr bwMode="auto">
          <a:xfrm>
            <a:off x="1838047" y="396785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Speech Translation</a:t>
            </a:r>
            <a:br>
              <a:rPr lang="en-US" sz="788" kern="0" dirty="0">
                <a:gradFill>
                  <a:gsLst>
                    <a:gs pos="1250">
                      <a:srgbClr val="1A1A1A"/>
                    </a:gs>
                    <a:gs pos="100000">
                      <a:srgbClr val="1A1A1A"/>
                    </a:gs>
                  </a:gsLst>
                  <a:lin ang="5400000" scaled="0"/>
                </a:gradFill>
                <a:latin typeface="Segoe UI"/>
              </a:rPr>
            </a:br>
            <a:r>
              <a:rPr lang="en-US" sz="600" kern="0" dirty="0">
                <a:gradFill>
                  <a:gsLst>
                    <a:gs pos="1250">
                      <a:srgbClr val="1A1A1A"/>
                    </a:gs>
                    <a:gs pos="100000">
                      <a:srgbClr val="1A1A1A"/>
                    </a:gs>
                  </a:gsLst>
                  <a:lin ang="5400000" scaled="0"/>
                </a:gradFill>
                <a:latin typeface="Segoe UI"/>
              </a:rPr>
              <a:t>w. </a:t>
            </a:r>
            <a:r>
              <a:rPr lang="en-US" sz="600" kern="0" dirty="0">
                <a:solidFill>
                  <a:srgbClr val="FF0000"/>
                </a:solidFill>
                <a:latin typeface="Segoe UI"/>
              </a:rPr>
              <a:t>Custom Translator</a:t>
            </a:r>
          </a:p>
        </p:txBody>
      </p:sp>
      <p:sp>
        <p:nvSpPr>
          <p:cNvPr id="84" name="Rectangle 83">
            <a:extLst>
              <a:ext uri="{FF2B5EF4-FFF2-40B4-BE49-F238E27FC236}">
                <a16:creationId xmlns:a16="http://schemas.microsoft.com/office/drawing/2014/main" id="{A6ECC83B-95EB-462C-9D52-6562B10749D5}"/>
              </a:ext>
            </a:extLst>
          </p:cNvPr>
          <p:cNvSpPr/>
          <p:nvPr/>
        </p:nvSpPr>
        <p:spPr bwMode="auto">
          <a:xfrm>
            <a:off x="6227958" y="2883608"/>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Web Search</a:t>
            </a:r>
          </a:p>
        </p:txBody>
      </p:sp>
      <p:sp>
        <p:nvSpPr>
          <p:cNvPr id="86" name="Rectangle 85">
            <a:extLst>
              <a:ext uri="{FF2B5EF4-FFF2-40B4-BE49-F238E27FC236}">
                <a16:creationId xmlns:a16="http://schemas.microsoft.com/office/drawing/2014/main" id="{B7DE40E1-0CC7-489C-B462-48E192AFCCAC}"/>
              </a:ext>
            </a:extLst>
          </p:cNvPr>
          <p:cNvSpPr/>
          <p:nvPr/>
        </p:nvSpPr>
        <p:spPr bwMode="auto">
          <a:xfrm>
            <a:off x="6227958" y="3151633"/>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Image Search</a:t>
            </a:r>
          </a:p>
        </p:txBody>
      </p:sp>
      <p:sp>
        <p:nvSpPr>
          <p:cNvPr id="87" name="Rectangle 86">
            <a:extLst>
              <a:ext uri="{FF2B5EF4-FFF2-40B4-BE49-F238E27FC236}">
                <a16:creationId xmlns:a16="http://schemas.microsoft.com/office/drawing/2014/main" id="{4D3797F0-B0A4-461A-90EC-D330A94E988A}"/>
              </a:ext>
            </a:extLst>
          </p:cNvPr>
          <p:cNvSpPr/>
          <p:nvPr/>
        </p:nvSpPr>
        <p:spPr bwMode="auto">
          <a:xfrm>
            <a:off x="6227958" y="3419657"/>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News Search</a:t>
            </a:r>
          </a:p>
        </p:txBody>
      </p:sp>
      <p:sp>
        <p:nvSpPr>
          <p:cNvPr id="88" name="Rectangle 87">
            <a:extLst>
              <a:ext uri="{FF2B5EF4-FFF2-40B4-BE49-F238E27FC236}">
                <a16:creationId xmlns:a16="http://schemas.microsoft.com/office/drawing/2014/main" id="{28EDD47C-4873-469A-8EAA-72CA50BA4780}"/>
              </a:ext>
            </a:extLst>
          </p:cNvPr>
          <p:cNvSpPr/>
          <p:nvPr/>
        </p:nvSpPr>
        <p:spPr bwMode="auto">
          <a:xfrm>
            <a:off x="6227958" y="3687682"/>
            <a:ext cx="1094674"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kern="0" dirty="0">
                <a:gradFill>
                  <a:gsLst>
                    <a:gs pos="1250">
                      <a:srgbClr val="1A1A1A"/>
                    </a:gs>
                    <a:gs pos="100000">
                      <a:srgbClr val="1A1A1A"/>
                    </a:gs>
                  </a:gsLst>
                  <a:lin ang="5400000" scaled="0"/>
                </a:gradFill>
                <a:latin typeface="Segoe UI"/>
              </a:rPr>
              <a:t>Video Search</a:t>
            </a:r>
            <a:endParaRPr lang="en-US" sz="825" kern="0" dirty="0">
              <a:gradFill>
                <a:gsLst>
                  <a:gs pos="1250">
                    <a:srgbClr val="1A1A1A"/>
                  </a:gs>
                  <a:gs pos="100000">
                    <a:srgbClr val="1A1A1A"/>
                  </a:gs>
                </a:gsLst>
                <a:lin ang="5400000" scaled="0"/>
              </a:gradFill>
              <a:latin typeface="Segoe UI"/>
            </a:endParaRPr>
          </a:p>
        </p:txBody>
      </p:sp>
      <p:sp>
        <p:nvSpPr>
          <p:cNvPr id="65" name="Rectangle 64">
            <a:extLst>
              <a:ext uri="{FF2B5EF4-FFF2-40B4-BE49-F238E27FC236}">
                <a16:creationId xmlns:a16="http://schemas.microsoft.com/office/drawing/2014/main" id="{62A5EC76-7BEA-E54D-8632-AFA3FD934D49}"/>
              </a:ext>
            </a:extLst>
          </p:cNvPr>
          <p:cNvSpPr/>
          <p:nvPr/>
        </p:nvSpPr>
        <p:spPr bwMode="auto">
          <a:xfrm>
            <a:off x="3175027" y="3203073"/>
            <a:ext cx="1344257" cy="239996"/>
          </a:xfrm>
          <a:prstGeom prst="rect">
            <a:avLst/>
          </a:prstGeom>
          <a:noFill/>
          <a:ln w="9525" cap="flat" cmpd="sng" algn="ctr">
            <a:solidFill>
              <a:schemeClr val="tx1">
                <a:lumMod val="40000"/>
                <a:lumOff val="60000"/>
              </a:schemeClr>
            </a:solidFill>
            <a:prstDash val="solid"/>
            <a:headEnd type="none" w="med" len="med"/>
            <a:tailEnd type="none" w="med" len="med"/>
          </a:ln>
          <a:effectLst/>
        </p:spPr>
        <p:txBody>
          <a:bodyPr rot="0" spcFirstLastPara="0" vertOverflow="overflow" horzOverflow="overflow" vert="horz" wrap="square" lIns="67213" tIns="33602" rIns="67213" bIns="33602" numCol="1" spcCol="0" rtlCol="0" fromWordArt="0" anchor="ctr" anchorCtr="0" forceAA="0" compatLnSpc="1">
            <a:prstTxWarp prst="textNoShape">
              <a:avLst/>
            </a:prstTxWarp>
            <a:noAutofit/>
          </a:bodyPr>
          <a:lstStyle/>
          <a:p>
            <a:pPr algn="ctr" defTabSz="645426">
              <a:lnSpc>
                <a:spcPct val="90000"/>
              </a:lnSpc>
              <a:defRPr/>
            </a:pPr>
            <a:r>
              <a:rPr lang="en-US" sz="788" b="1" kern="0" dirty="0">
                <a:solidFill>
                  <a:srgbClr val="FF0000"/>
                </a:solidFill>
                <a:latin typeface="Segoe UI"/>
              </a:rPr>
              <a:t>Custom Vision</a:t>
            </a:r>
          </a:p>
        </p:txBody>
      </p:sp>
    </p:spTree>
    <p:extLst>
      <p:ext uri="{BB962C8B-B14F-4D97-AF65-F5344CB8AC3E}">
        <p14:creationId xmlns:p14="http://schemas.microsoft.com/office/powerpoint/2010/main" val="57886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grpId="1" nodeType="withEffect">
                                  <p:stCondLst>
                                    <p:cond delay="0"/>
                                  </p:stCondLst>
                                  <p:childTnLst>
                                    <p:animMotion origin="layout" path="M 0 -1.36178E-8 L 0.04672 -1.36178E-8 " pathEditMode="relative" rAng="0" ptsTypes="AA">
                                      <p:cBhvr>
                                        <p:cTn id="9" dur="750" spd="-100000" fill="hold"/>
                                        <p:tgtEl>
                                          <p:spTgt spid="3"/>
                                        </p:tgtEl>
                                        <p:attrNameLst>
                                          <p:attrName>ppt_x</p:attrName>
                                          <p:attrName>ppt_y</p:attrName>
                                        </p:attrNameLst>
                                      </p:cBhvr>
                                      <p:rCtr x="23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Machine Learning</a:t>
            </a:r>
          </a:p>
        </p:txBody>
      </p:sp>
    </p:spTree>
    <p:extLst>
      <p:ext uri="{BB962C8B-B14F-4D97-AF65-F5344CB8AC3E}">
        <p14:creationId xmlns:p14="http://schemas.microsoft.com/office/powerpoint/2010/main" val="2066322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Machine Learning</a:t>
            </a:r>
          </a:p>
        </p:txBody>
      </p:sp>
    </p:spTree>
    <p:extLst>
      <p:ext uri="{BB962C8B-B14F-4D97-AF65-F5344CB8AC3E}">
        <p14:creationId xmlns:p14="http://schemas.microsoft.com/office/powerpoint/2010/main" val="288358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C3C719-3CE9-49EC-BCAA-E76AA520BAB1}"/>
              </a:ext>
            </a:extLst>
          </p:cNvPr>
          <p:cNvSpPr/>
          <p:nvPr/>
        </p:nvSpPr>
        <p:spPr bwMode="auto">
          <a:xfrm>
            <a:off x="649419" y="616811"/>
            <a:ext cx="5845311" cy="4195718"/>
          </a:xfrm>
          <a:prstGeom prst="rect">
            <a:avLst/>
          </a:prstGeom>
          <a:solidFill>
            <a:srgbClr val="505050">
              <a:lumMod val="60000"/>
              <a:lumOff val="40000"/>
            </a:srgbClr>
          </a:solidFill>
          <a:ln w="10795" cap="flat" cmpd="sng" algn="ctr">
            <a:noFill/>
            <a:prstDash val="solid"/>
            <a:headEnd type="none" w="med" len="med"/>
            <a:tailEnd type="none" w="med" len="med"/>
          </a:ln>
          <a:effectLst>
            <a:outerShdw blurRad="76200" dir="18900000" sy="23000" kx="-1200000" algn="bl" rotWithShape="0">
              <a:prstClr val="black">
                <a:alpha val="20000"/>
              </a:prstClr>
            </a:outerShdw>
          </a:effectLst>
        </p:spPr>
        <p:txBody>
          <a:bodyPr vert="horz" wrap="square" lIns="0" tIns="35669" rIns="0" bIns="35669" numCol="1" rtlCol="0" anchor="ctr" anchorCtr="0" compatLnSpc="1">
            <a:prstTxWarp prst="textNoShape">
              <a:avLst/>
            </a:prstTxWarp>
          </a:bodyPr>
          <a:lstStyle/>
          <a:p>
            <a:pPr algn="ctr" defTabSz="713135" fontAlgn="base">
              <a:spcBef>
                <a:spcPct val="0"/>
              </a:spcBef>
              <a:spcAft>
                <a:spcPct val="0"/>
              </a:spcAft>
              <a:defRPr/>
            </a:pPr>
            <a:endParaRPr lang="en-US" sz="1530" kern="0" dirty="0">
              <a:gradFill>
                <a:gsLst>
                  <a:gs pos="0">
                    <a:srgbClr val="FFFFFF"/>
                  </a:gs>
                  <a:gs pos="100000">
                    <a:srgbClr val="FFFFFF"/>
                  </a:gs>
                </a:gsLst>
                <a:lin ang="5400000" scaled="0"/>
              </a:gradFill>
              <a:latin typeface="Segoe UI"/>
            </a:endParaRPr>
          </a:p>
        </p:txBody>
      </p:sp>
      <p:sp>
        <p:nvSpPr>
          <p:cNvPr id="7" name="TextBox 6">
            <a:extLst>
              <a:ext uri="{FF2B5EF4-FFF2-40B4-BE49-F238E27FC236}">
                <a16:creationId xmlns:a16="http://schemas.microsoft.com/office/drawing/2014/main" id="{F673F0BC-F3E3-4D12-AA16-3C8AF82AB2E9}"/>
              </a:ext>
            </a:extLst>
          </p:cNvPr>
          <p:cNvSpPr txBox="1"/>
          <p:nvPr/>
        </p:nvSpPr>
        <p:spPr>
          <a:xfrm>
            <a:off x="649419" y="1446496"/>
            <a:ext cx="3183837" cy="522662"/>
          </a:xfrm>
          <a:prstGeom prst="rect">
            <a:avLst/>
          </a:prstGeom>
          <a:noFill/>
        </p:spPr>
        <p:txBody>
          <a:bodyPr wrap="square" lIns="139871" tIns="111896" rIns="139871" bIns="111896" rtlCol="0">
            <a:spAutoFit/>
          </a:bodyPr>
          <a:lstStyle/>
          <a:p>
            <a:pPr defTabSz="713082">
              <a:lnSpc>
                <a:spcPct val="90000"/>
              </a:lnSpc>
              <a:defRPr/>
            </a:pPr>
            <a:r>
              <a:rPr lang="en-US" sz="2142" kern="0" dirty="0">
                <a:solidFill>
                  <a:srgbClr val="FFFF00"/>
                </a:solidFill>
                <a:latin typeface="Calibri" panose="020F0502020204030204"/>
              </a:rPr>
              <a:t>The Formal Definition:</a:t>
            </a:r>
            <a:endParaRPr lang="en-US" sz="2448" kern="0" dirty="0">
              <a:solidFill>
                <a:srgbClr val="FFFF00"/>
              </a:solidFill>
              <a:latin typeface="Calibri" panose="020F0502020204030204"/>
            </a:endParaRPr>
          </a:p>
        </p:txBody>
      </p:sp>
      <p:sp>
        <p:nvSpPr>
          <p:cNvPr id="8" name="Rectangle 7">
            <a:extLst>
              <a:ext uri="{FF2B5EF4-FFF2-40B4-BE49-F238E27FC236}">
                <a16:creationId xmlns:a16="http://schemas.microsoft.com/office/drawing/2014/main" id="{3C691905-4813-4D46-AF62-D448FEFAB45A}"/>
              </a:ext>
            </a:extLst>
          </p:cNvPr>
          <p:cNvSpPr/>
          <p:nvPr/>
        </p:nvSpPr>
        <p:spPr>
          <a:xfrm>
            <a:off x="741987" y="1945294"/>
            <a:ext cx="5520831" cy="1740541"/>
          </a:xfrm>
          <a:prstGeom prst="rect">
            <a:avLst/>
          </a:prstGeom>
        </p:spPr>
        <p:txBody>
          <a:bodyPr wrap="square">
            <a:spAutoFit/>
          </a:bodyPr>
          <a:lstStyle/>
          <a:p>
            <a:pPr defTabSz="699448">
              <a:defRPr/>
            </a:pPr>
            <a:r>
              <a:rPr lang="en-US" sz="2142" kern="0" dirty="0">
                <a:solidFill>
                  <a:sysClr val="windowText" lastClr="000000"/>
                </a:solidFill>
                <a:latin typeface="Calibri" panose="020F0502020204030204"/>
              </a:rPr>
              <a:t>“A computer program is said to learn from experience</a:t>
            </a:r>
            <a:r>
              <a:rPr lang="en-US" sz="2142" kern="0" dirty="0">
                <a:solidFill>
                  <a:srgbClr val="FFFF00"/>
                </a:solidFill>
                <a:latin typeface="Calibri" panose="020F0502020204030204"/>
              </a:rPr>
              <a:t> E </a:t>
            </a:r>
            <a:r>
              <a:rPr lang="en-US" sz="2142" kern="0" dirty="0">
                <a:solidFill>
                  <a:sysClr val="windowText" lastClr="000000"/>
                </a:solidFill>
                <a:latin typeface="Calibri" panose="020F0502020204030204"/>
              </a:rPr>
              <a:t>with respect to some class of tasks </a:t>
            </a:r>
            <a:r>
              <a:rPr lang="en-US" sz="2142" kern="0" dirty="0">
                <a:solidFill>
                  <a:srgbClr val="FFFF00"/>
                </a:solidFill>
                <a:latin typeface="Calibri" panose="020F0502020204030204"/>
              </a:rPr>
              <a:t>T </a:t>
            </a:r>
            <a:r>
              <a:rPr lang="en-US" sz="2142" kern="0" dirty="0">
                <a:solidFill>
                  <a:sysClr val="windowText" lastClr="000000"/>
                </a:solidFill>
                <a:latin typeface="Calibri" panose="020F0502020204030204"/>
              </a:rPr>
              <a:t>and performance measure </a:t>
            </a:r>
            <a:r>
              <a:rPr lang="en-US" sz="2142" kern="0" dirty="0">
                <a:solidFill>
                  <a:srgbClr val="FFFF00"/>
                </a:solidFill>
                <a:latin typeface="Calibri" panose="020F0502020204030204"/>
              </a:rPr>
              <a:t>P </a:t>
            </a:r>
            <a:r>
              <a:rPr lang="en-US" sz="2142" kern="0" dirty="0">
                <a:solidFill>
                  <a:sysClr val="windowText" lastClr="000000"/>
                </a:solidFill>
                <a:latin typeface="Calibri" panose="020F0502020204030204"/>
              </a:rPr>
              <a:t>if its performance at tasks in </a:t>
            </a:r>
            <a:r>
              <a:rPr lang="en-US" sz="2142" kern="0" dirty="0">
                <a:solidFill>
                  <a:srgbClr val="FFFF00"/>
                </a:solidFill>
                <a:latin typeface="Calibri" panose="020F0502020204030204"/>
              </a:rPr>
              <a:t>T</a:t>
            </a:r>
            <a:r>
              <a:rPr lang="en-US" sz="2142" kern="0" dirty="0">
                <a:solidFill>
                  <a:sysClr val="windowText" lastClr="000000"/>
                </a:solidFill>
                <a:latin typeface="Calibri" panose="020F0502020204030204"/>
              </a:rPr>
              <a:t>, as measured by </a:t>
            </a:r>
            <a:r>
              <a:rPr lang="en-US" sz="2142" kern="0" dirty="0">
                <a:solidFill>
                  <a:srgbClr val="FFFF00"/>
                </a:solidFill>
                <a:latin typeface="Calibri" panose="020F0502020204030204"/>
              </a:rPr>
              <a:t>P</a:t>
            </a:r>
            <a:r>
              <a:rPr lang="en-US" sz="2142" kern="0" dirty="0">
                <a:solidFill>
                  <a:sysClr val="windowText" lastClr="000000"/>
                </a:solidFill>
                <a:latin typeface="Calibri" panose="020F0502020204030204"/>
              </a:rPr>
              <a:t>, improves with experience </a:t>
            </a:r>
            <a:r>
              <a:rPr lang="en-US" sz="2142" kern="0" dirty="0">
                <a:solidFill>
                  <a:srgbClr val="FFFF00"/>
                </a:solidFill>
                <a:latin typeface="Calibri" panose="020F0502020204030204"/>
              </a:rPr>
              <a:t>E</a:t>
            </a:r>
            <a:r>
              <a:rPr lang="en-US" sz="2142" kern="0" dirty="0">
                <a:solidFill>
                  <a:sysClr val="windowText" lastClr="000000"/>
                </a:solidFill>
                <a:latin typeface="Calibri" panose="020F0502020204030204"/>
              </a:rPr>
              <a:t>.”</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stretch>
            <a:fillRect/>
          </a:stretch>
        </p:blipFill>
        <p:spPr>
          <a:xfrm>
            <a:off x="6536147" y="1710772"/>
            <a:ext cx="1536003" cy="2220527"/>
          </a:xfrm>
          <a:prstGeom prst="rect">
            <a:avLst/>
          </a:prstGeom>
        </p:spPr>
      </p:pic>
      <p:sp>
        <p:nvSpPr>
          <p:cNvPr id="10" name="Title 1">
            <a:extLst>
              <a:ext uri="{FF2B5EF4-FFF2-40B4-BE49-F238E27FC236}">
                <a16:creationId xmlns:a16="http://schemas.microsoft.com/office/drawing/2014/main" id="{53D6D4E9-9F78-4CA6-A264-856F0669878E}"/>
              </a:ext>
            </a:extLst>
          </p:cNvPr>
          <p:cNvSpPr>
            <a:spLocks noGrp="1"/>
          </p:cNvSpPr>
          <p:nvPr>
            <p:ph type="title"/>
          </p:nvPr>
        </p:nvSpPr>
        <p:spPr>
          <a:xfrm>
            <a:off x="0" y="-28366"/>
            <a:ext cx="5845311" cy="726799"/>
          </a:xfrm>
        </p:spPr>
        <p:txBody>
          <a:bodyPr>
            <a:normAutofit/>
          </a:bodyPr>
          <a:lstStyle/>
          <a:p>
            <a:r>
              <a:rPr lang="en-US" sz="3000" dirty="0"/>
              <a:t>Machine Learning</a:t>
            </a:r>
          </a:p>
        </p:txBody>
      </p:sp>
    </p:spTree>
    <p:extLst>
      <p:ext uri="{BB962C8B-B14F-4D97-AF65-F5344CB8AC3E}">
        <p14:creationId xmlns:p14="http://schemas.microsoft.com/office/powerpoint/2010/main" val="219598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a:xfrm>
            <a:off x="0" y="-28366"/>
            <a:ext cx="5845311" cy="726799"/>
          </a:xfrm>
        </p:spPr>
        <p:txBody>
          <a:bodyPr>
            <a:normAutofit/>
          </a:bodyPr>
          <a:lstStyle/>
          <a:p>
            <a:r>
              <a:rPr lang="en-US" sz="3000" dirty="0"/>
              <a:t>Machine Learning Simplified</a:t>
            </a:r>
          </a:p>
        </p:txBody>
      </p:sp>
      <p:pic>
        <p:nvPicPr>
          <p:cNvPr id="11" name="Picture 10">
            <a:extLst>
              <a:ext uri="{FF2B5EF4-FFF2-40B4-BE49-F238E27FC236}">
                <a16:creationId xmlns:a16="http://schemas.microsoft.com/office/drawing/2014/main" id="{5C9A6CAB-F77C-48EA-81A0-C7068C57FE88}"/>
              </a:ext>
            </a:extLst>
          </p:cNvPr>
          <p:cNvPicPr>
            <a:picLocks noChangeAspect="1"/>
          </p:cNvPicPr>
          <p:nvPr/>
        </p:nvPicPr>
        <p:blipFill>
          <a:blip r:embed="rId2">
            <a:duotone>
              <a:schemeClr val="accent2">
                <a:shade val="45000"/>
                <a:satMod val="135000"/>
              </a:schemeClr>
              <a:prstClr val="white"/>
            </a:duotone>
          </a:blip>
          <a:stretch>
            <a:fillRect/>
          </a:stretch>
        </p:blipFill>
        <p:spPr>
          <a:xfrm>
            <a:off x="363089" y="773704"/>
            <a:ext cx="591068" cy="854479"/>
          </a:xfrm>
          <a:prstGeom prst="rect">
            <a:avLst/>
          </a:prstGeom>
        </p:spPr>
      </p:pic>
      <p:sp>
        <p:nvSpPr>
          <p:cNvPr id="17" name="Rectangle 16">
            <a:extLst>
              <a:ext uri="{FF2B5EF4-FFF2-40B4-BE49-F238E27FC236}">
                <a16:creationId xmlns:a16="http://schemas.microsoft.com/office/drawing/2014/main" id="{39895B65-3428-7D49-8B9E-8ADD8DFDE27B}"/>
              </a:ext>
            </a:extLst>
          </p:cNvPr>
          <p:cNvSpPr/>
          <p:nvPr/>
        </p:nvSpPr>
        <p:spPr>
          <a:xfrm>
            <a:off x="5713069" y="959829"/>
            <a:ext cx="2020750" cy="1962076"/>
          </a:xfrm>
          <a:prstGeom prst="rect">
            <a:avLst/>
          </a:prstGeom>
        </p:spPr>
        <p:txBody>
          <a:bodyPr wrap="square">
            <a:spAutoFit/>
          </a:bodyPr>
          <a:lstStyle/>
          <a:p>
            <a:pPr defTabSz="685800"/>
            <a:r>
              <a:rPr lang="en-US" sz="1350" b="1" kern="0" dirty="0">
                <a:solidFill>
                  <a:sysClr val="windowText" lastClr="000000"/>
                </a:solidFill>
                <a:latin typeface="Calibri" panose="020F0502020204030204"/>
              </a:rPr>
              <a:t>Model - </a:t>
            </a:r>
            <a:r>
              <a:rPr lang="en-US" sz="1350" i="1" kern="0" dirty="0">
                <a:solidFill>
                  <a:sysClr val="windowText" lastClr="000000"/>
                </a:solidFill>
                <a:latin typeface="Calibri" panose="020F0502020204030204"/>
              </a:rPr>
              <a:t>If</a:t>
            </a:r>
            <a:r>
              <a:rPr lang="en-US" sz="1350" b="1" kern="0" dirty="0">
                <a:solidFill>
                  <a:sysClr val="windowText" lastClr="000000"/>
                </a:solidFill>
                <a:latin typeface="Calibri" panose="020F0502020204030204"/>
              </a:rPr>
              <a:t>:</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Open top = </a:t>
            </a:r>
            <a:r>
              <a:rPr lang="en-US" sz="1350" i="1" kern="0" dirty="0">
                <a:solidFill>
                  <a:sysClr val="windowText" lastClr="000000"/>
                </a:solidFill>
                <a:latin typeface="Calibri" panose="020F0502020204030204"/>
              </a:rPr>
              <a:t>TRUE</a:t>
            </a:r>
            <a:r>
              <a:rPr lang="en-US" sz="1350" kern="0" dirty="0">
                <a:solidFill>
                  <a:sysClr val="windowText" lastClr="000000"/>
                </a:solidFill>
                <a:latin typeface="Calibri" panose="020F0502020204030204"/>
              </a:rPr>
              <a:t> </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Closed bottom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Holds liquid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Hand-sized = </a:t>
            </a:r>
            <a:r>
              <a:rPr lang="en-US" sz="1350" i="1" kern="0" dirty="0">
                <a:solidFill>
                  <a:sysClr val="windowText" lastClr="000000"/>
                </a:solidFill>
                <a:latin typeface="Calibri" panose="020F0502020204030204"/>
              </a:rPr>
              <a:t>TRUE</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a:t>
            </a:r>
          </a:p>
          <a:p>
            <a:pPr marL="214313" indent="-214313" defTabSz="685800">
              <a:buFont typeface="Arial" panose="020B0604020202020204" pitchFamily="34" charset="0"/>
              <a:buChar char="•"/>
            </a:pPr>
            <a:endParaRPr lang="en-US" sz="1350" kern="0" dirty="0">
              <a:solidFill>
                <a:sysClr val="windowText" lastClr="000000"/>
              </a:solidFill>
              <a:latin typeface="Calibri" panose="020F0502020204030204"/>
            </a:endParaRPr>
          </a:p>
          <a:p>
            <a:pPr defTabSz="685800"/>
            <a:r>
              <a:rPr lang="en-US" sz="1350" i="1" kern="0" dirty="0">
                <a:solidFill>
                  <a:sysClr val="windowText" lastClr="000000"/>
                </a:solidFill>
                <a:latin typeface="Calibri" panose="020F0502020204030204"/>
              </a:rPr>
              <a:t>Then</a:t>
            </a:r>
          </a:p>
          <a:p>
            <a:pPr marL="214313" indent="-214313" defTabSz="685800">
              <a:buFont typeface="Arial" panose="020B0604020202020204" pitchFamily="34" charset="0"/>
              <a:buChar char="•"/>
            </a:pPr>
            <a:r>
              <a:rPr lang="en-US" sz="1350" kern="0" dirty="0">
                <a:solidFill>
                  <a:sysClr val="windowText" lastClr="000000"/>
                </a:solidFill>
                <a:latin typeface="Calibri" panose="020F0502020204030204"/>
              </a:rPr>
              <a:t>CUP = TRUE</a:t>
            </a:r>
            <a:endParaRPr lang="en-US" sz="1350" dirty="0">
              <a:solidFill>
                <a:prstClr val="black"/>
              </a:solidFill>
              <a:latin typeface="Calibri" panose="020F0502020204030204"/>
            </a:endParaRPr>
          </a:p>
        </p:txBody>
      </p:sp>
      <p:pic>
        <p:nvPicPr>
          <p:cNvPr id="1034" name="Picture 10" descr="See the source image">
            <a:extLst>
              <a:ext uri="{FF2B5EF4-FFF2-40B4-BE49-F238E27FC236}">
                <a16:creationId xmlns:a16="http://schemas.microsoft.com/office/drawing/2014/main" id="{DD770DA9-764E-AD40-95B2-F7D2C56A6D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4986" y="3347134"/>
            <a:ext cx="756915" cy="76061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A2CA280-1201-1A45-B1C0-F35B7412B869}"/>
              </a:ext>
            </a:extLst>
          </p:cNvPr>
          <p:cNvSpPr/>
          <p:nvPr/>
        </p:nvSpPr>
        <p:spPr>
          <a:xfrm>
            <a:off x="7291519" y="3269156"/>
            <a:ext cx="1708066" cy="715581"/>
          </a:xfrm>
          <a:prstGeom prst="rect">
            <a:avLst/>
          </a:prstGeom>
        </p:spPr>
        <p:txBody>
          <a:bodyPr wrap="square">
            <a:spAutoFit/>
          </a:bodyPr>
          <a:lstStyle/>
          <a:p>
            <a:pPr defTabSz="685800"/>
            <a:r>
              <a:rPr lang="en-US" sz="1350" b="1" kern="0" dirty="0">
                <a:solidFill>
                  <a:srgbClr val="70AD47">
                    <a:lumMod val="50000"/>
                  </a:srgbClr>
                </a:solidFill>
                <a:latin typeface="Calibri" panose="020F0502020204030204"/>
              </a:rPr>
              <a:t>Score :</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CUP = TRUE</a:t>
            </a:r>
          </a:p>
          <a:p>
            <a:pPr marL="214313" indent="-214313" defTabSz="685800">
              <a:buFont typeface="Arial" panose="020B0604020202020204" pitchFamily="34" charset="0"/>
              <a:buChar char="•"/>
            </a:pPr>
            <a:r>
              <a:rPr lang="en-US" sz="1350" kern="0" dirty="0">
                <a:solidFill>
                  <a:srgbClr val="70AD47">
                    <a:lumMod val="50000"/>
                  </a:srgbClr>
                </a:solidFill>
                <a:latin typeface="Calibri" panose="020F0502020204030204"/>
              </a:rPr>
              <a:t>CERTAINTY = 90%</a:t>
            </a:r>
            <a:endParaRPr lang="en-US" sz="1350" dirty="0">
              <a:solidFill>
                <a:srgbClr val="70AD47">
                  <a:lumMod val="50000"/>
                </a:srgbClr>
              </a:solidFill>
              <a:latin typeface="Calibri" panose="020F0502020204030204"/>
            </a:endParaRPr>
          </a:p>
        </p:txBody>
      </p:sp>
      <p:graphicFrame>
        <p:nvGraphicFramePr>
          <p:cNvPr id="7" name="Table 6">
            <a:extLst>
              <a:ext uri="{FF2B5EF4-FFF2-40B4-BE49-F238E27FC236}">
                <a16:creationId xmlns:a16="http://schemas.microsoft.com/office/drawing/2014/main" id="{BB16AC63-4874-49A6-81DB-01BBCF4FE4F4}"/>
              </a:ext>
            </a:extLst>
          </p:cNvPr>
          <p:cNvGraphicFramePr>
            <a:graphicFrameLocks noGrp="1"/>
          </p:cNvGraphicFramePr>
          <p:nvPr/>
        </p:nvGraphicFramePr>
        <p:xfrm>
          <a:off x="341702" y="2055587"/>
          <a:ext cx="4355664" cy="2129027"/>
        </p:xfrm>
        <a:graphic>
          <a:graphicData uri="http://schemas.openxmlformats.org/drawingml/2006/table">
            <a:tbl>
              <a:tblPr firstRow="1" bandRow="1">
                <a:tableStyleId>{93296810-A885-4BE3-A3E7-6D5BEEA58F35}</a:tableStyleId>
              </a:tblPr>
              <a:tblGrid>
                <a:gridCol w="688124">
                  <a:extLst>
                    <a:ext uri="{9D8B030D-6E8A-4147-A177-3AD203B41FA5}">
                      <a16:colId xmlns:a16="http://schemas.microsoft.com/office/drawing/2014/main" val="1306242318"/>
                    </a:ext>
                  </a:extLst>
                </a:gridCol>
                <a:gridCol w="678346">
                  <a:extLst>
                    <a:ext uri="{9D8B030D-6E8A-4147-A177-3AD203B41FA5}">
                      <a16:colId xmlns:a16="http://schemas.microsoft.com/office/drawing/2014/main" val="4095289768"/>
                    </a:ext>
                  </a:extLst>
                </a:gridCol>
                <a:gridCol w="931793">
                  <a:extLst>
                    <a:ext uri="{9D8B030D-6E8A-4147-A177-3AD203B41FA5}">
                      <a16:colId xmlns:a16="http://schemas.microsoft.com/office/drawing/2014/main" val="3564290962"/>
                    </a:ext>
                  </a:extLst>
                </a:gridCol>
                <a:gridCol w="812524">
                  <a:extLst>
                    <a:ext uri="{9D8B030D-6E8A-4147-A177-3AD203B41FA5}">
                      <a16:colId xmlns:a16="http://schemas.microsoft.com/office/drawing/2014/main" val="3843376304"/>
                    </a:ext>
                  </a:extLst>
                </a:gridCol>
                <a:gridCol w="764071">
                  <a:extLst>
                    <a:ext uri="{9D8B030D-6E8A-4147-A177-3AD203B41FA5}">
                      <a16:colId xmlns:a16="http://schemas.microsoft.com/office/drawing/2014/main" val="121138192"/>
                    </a:ext>
                  </a:extLst>
                </a:gridCol>
                <a:gridCol w="480806">
                  <a:extLst>
                    <a:ext uri="{9D8B030D-6E8A-4147-A177-3AD203B41FA5}">
                      <a16:colId xmlns:a16="http://schemas.microsoft.com/office/drawing/2014/main" val="3464737300"/>
                    </a:ext>
                  </a:extLst>
                </a:gridCol>
              </a:tblGrid>
              <a:tr h="278130">
                <a:tc>
                  <a:txBody>
                    <a:bodyPr/>
                    <a:lstStyle/>
                    <a:p>
                      <a:r>
                        <a:rPr lang="en-US" sz="1100" dirty="0"/>
                        <a:t>Image</a:t>
                      </a:r>
                    </a:p>
                  </a:txBody>
                  <a:tcPr marL="68580" marR="68580" marT="34290" marB="34290"/>
                </a:tc>
                <a:tc>
                  <a:txBody>
                    <a:bodyPr/>
                    <a:lstStyle/>
                    <a:p>
                      <a:r>
                        <a:rPr lang="en-US" sz="1100" dirty="0" err="1"/>
                        <a:t>OpenTop</a:t>
                      </a:r>
                      <a:endParaRPr lang="en-US" sz="1100" dirty="0"/>
                    </a:p>
                  </a:txBody>
                  <a:tcPr marL="68580" marR="68580" marT="34290" marB="34290"/>
                </a:tc>
                <a:tc>
                  <a:txBody>
                    <a:bodyPr/>
                    <a:lstStyle/>
                    <a:p>
                      <a:r>
                        <a:rPr lang="en-US" sz="1100" dirty="0" err="1"/>
                        <a:t>ClosedBottom</a:t>
                      </a:r>
                      <a:endParaRPr lang="en-US" sz="1100" dirty="0"/>
                    </a:p>
                  </a:txBody>
                  <a:tcPr marL="68580" marR="68580" marT="34290" marB="34290"/>
                </a:tc>
                <a:tc>
                  <a:txBody>
                    <a:bodyPr/>
                    <a:lstStyle/>
                    <a:p>
                      <a:r>
                        <a:rPr lang="en-US" sz="1100" dirty="0" err="1"/>
                        <a:t>HoldsLiquid</a:t>
                      </a:r>
                      <a:endParaRPr lang="en-US" sz="1100" dirty="0"/>
                    </a:p>
                  </a:txBody>
                  <a:tcPr marL="68580" marR="68580" marT="34290" marB="34290"/>
                </a:tc>
                <a:tc>
                  <a:txBody>
                    <a:bodyPr/>
                    <a:lstStyle/>
                    <a:p>
                      <a:r>
                        <a:rPr lang="en-US" sz="1100" dirty="0"/>
                        <a:t>Hand-Sized</a:t>
                      </a:r>
                    </a:p>
                  </a:txBody>
                  <a:tcPr marL="68580" marR="68580" marT="34290" marB="34290"/>
                </a:tc>
                <a:tc>
                  <a:txBody>
                    <a:bodyPr/>
                    <a:lstStyle/>
                    <a:p>
                      <a:r>
                        <a:rPr lang="en-US" sz="1100" dirty="0" err="1">
                          <a:solidFill>
                            <a:schemeClr val="tx1"/>
                          </a:solidFill>
                        </a:rPr>
                        <a:t>IsCup</a:t>
                      </a:r>
                      <a:endParaRPr lang="en-US" sz="1100" dirty="0">
                        <a:solidFill>
                          <a:schemeClr val="tx1"/>
                        </a:solidFill>
                      </a:endParaRPr>
                    </a:p>
                  </a:txBody>
                  <a:tcPr marL="68580" marR="68580" marT="34290" marB="34290">
                    <a:solidFill>
                      <a:schemeClr val="bg1">
                        <a:lumMod val="65000"/>
                      </a:schemeClr>
                    </a:solidFill>
                  </a:tcPr>
                </a:tc>
                <a:extLst>
                  <a:ext uri="{0D108BD9-81ED-4DB2-BD59-A6C34878D82A}">
                    <a16:rowId xmlns:a16="http://schemas.microsoft.com/office/drawing/2014/main" val="168109684"/>
                  </a:ext>
                </a:extLst>
              </a:tr>
              <a:tr h="353567">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3589787589"/>
                  </a:ext>
                </a:extLst>
              </a:tr>
              <a:tr h="342900">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187741603"/>
                  </a:ext>
                </a:extLst>
              </a:tr>
              <a:tr h="402535">
                <a:tc>
                  <a:txBody>
                    <a:bodyPr/>
                    <a:lstStyle/>
                    <a:p>
                      <a:endParaRPr lang="en-US" sz="1100" dirty="0"/>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tc>
                <a:tc>
                  <a:txBody>
                    <a:bodyPr/>
                    <a:lstStyle/>
                    <a:p>
                      <a:r>
                        <a:rPr lang="en-US" sz="1100" dirty="0"/>
                        <a:t>TRUE</a:t>
                      </a:r>
                    </a:p>
                  </a:txBody>
                  <a:tcPr marL="68580" marR="68580" marT="34290" marB="34290">
                    <a:solidFill>
                      <a:schemeClr val="bg1">
                        <a:lumMod val="65000"/>
                      </a:schemeClr>
                    </a:solidFill>
                  </a:tcPr>
                </a:tc>
                <a:extLst>
                  <a:ext uri="{0D108BD9-81ED-4DB2-BD59-A6C34878D82A}">
                    <a16:rowId xmlns:a16="http://schemas.microsoft.com/office/drawing/2014/main" val="1844098642"/>
                  </a:ext>
                </a:extLst>
              </a:tr>
              <a:tr h="626165">
                <a:tc>
                  <a:txBody>
                    <a:bodyPr/>
                    <a:lstStyle/>
                    <a:p>
                      <a:endParaRPr lang="en-US" sz="1100" dirty="0"/>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tc>
                <a:tc>
                  <a:txBody>
                    <a:bodyPr/>
                    <a:lstStyle/>
                    <a:p>
                      <a:r>
                        <a:rPr lang="en-US" sz="1100" dirty="0"/>
                        <a:t>FALSE</a:t>
                      </a:r>
                    </a:p>
                  </a:txBody>
                  <a:tcPr marL="68580" marR="68580" marT="34290" marB="34290">
                    <a:solidFill>
                      <a:schemeClr val="bg1">
                        <a:lumMod val="65000"/>
                      </a:schemeClr>
                    </a:solidFill>
                  </a:tcPr>
                </a:tc>
                <a:extLst>
                  <a:ext uri="{0D108BD9-81ED-4DB2-BD59-A6C34878D82A}">
                    <a16:rowId xmlns:a16="http://schemas.microsoft.com/office/drawing/2014/main" val="567635676"/>
                  </a:ext>
                </a:extLst>
              </a:tr>
            </a:tbl>
          </a:graphicData>
        </a:graphic>
      </p:graphicFrame>
      <p:pic>
        <p:nvPicPr>
          <p:cNvPr id="8" name="Picture 7">
            <a:extLst>
              <a:ext uri="{FF2B5EF4-FFF2-40B4-BE49-F238E27FC236}">
                <a16:creationId xmlns:a16="http://schemas.microsoft.com/office/drawing/2014/main" id="{60866431-C349-4E8C-8E60-2B82D2E28ACC}"/>
              </a:ext>
            </a:extLst>
          </p:cNvPr>
          <p:cNvPicPr>
            <a:picLocks noChangeAspect="1"/>
          </p:cNvPicPr>
          <p:nvPr/>
        </p:nvPicPr>
        <p:blipFill>
          <a:blip r:embed="rId4"/>
          <a:stretch>
            <a:fillRect/>
          </a:stretch>
        </p:blipFill>
        <p:spPr>
          <a:xfrm>
            <a:off x="530855" y="2355340"/>
            <a:ext cx="320068" cy="292634"/>
          </a:xfrm>
          <a:prstGeom prst="rect">
            <a:avLst/>
          </a:prstGeom>
        </p:spPr>
      </p:pic>
      <p:pic>
        <p:nvPicPr>
          <p:cNvPr id="1028" name="Picture 4" descr="See the source image">
            <a:extLst>
              <a:ext uri="{FF2B5EF4-FFF2-40B4-BE49-F238E27FC236}">
                <a16:creationId xmlns:a16="http://schemas.microsoft.com/office/drawing/2014/main" id="{348448E9-A225-444F-A424-957C4E6735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8647" y="3024321"/>
            <a:ext cx="361587" cy="408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EAFCF5D1-84DF-4D4A-A98B-BF241A233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8647" y="2629765"/>
            <a:ext cx="412275" cy="3945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D53B0B3A-A8A0-AD4F-9DA5-CB3AC40CEA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090" y="3418877"/>
            <a:ext cx="563390" cy="563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ECD4F0-67F0-4398-86CB-01F891DFA828}"/>
              </a:ext>
            </a:extLst>
          </p:cNvPr>
          <p:cNvSpPr/>
          <p:nvPr/>
        </p:nvSpPr>
        <p:spPr>
          <a:xfrm>
            <a:off x="1895060" y="1652326"/>
            <a:ext cx="805029" cy="300082"/>
          </a:xfrm>
          <a:prstGeom prst="rect">
            <a:avLst/>
          </a:prstGeom>
        </p:spPr>
        <p:txBody>
          <a:bodyPr wrap="none">
            <a:spAutoFit/>
          </a:bodyPr>
          <a:lstStyle/>
          <a:p>
            <a:pPr defTabSz="685800"/>
            <a:r>
              <a:rPr lang="en-US" sz="1350" b="1" kern="0" dirty="0">
                <a:solidFill>
                  <a:srgbClr val="00B050"/>
                </a:solidFill>
                <a:latin typeface="Calibri" panose="020F0502020204030204"/>
              </a:rPr>
              <a:t>Features</a:t>
            </a:r>
            <a:endParaRPr lang="en-US" sz="1350" dirty="0">
              <a:solidFill>
                <a:srgbClr val="00B050"/>
              </a:solidFill>
              <a:latin typeface="Calibri" panose="020F0502020204030204"/>
            </a:endParaRPr>
          </a:p>
        </p:txBody>
      </p:sp>
      <p:sp>
        <p:nvSpPr>
          <p:cNvPr id="21" name="Rectangle 20">
            <a:extLst>
              <a:ext uri="{FF2B5EF4-FFF2-40B4-BE49-F238E27FC236}">
                <a16:creationId xmlns:a16="http://schemas.microsoft.com/office/drawing/2014/main" id="{165EB486-3815-4BC9-B51B-3267F8324EE4}"/>
              </a:ext>
            </a:extLst>
          </p:cNvPr>
          <p:cNvSpPr/>
          <p:nvPr/>
        </p:nvSpPr>
        <p:spPr>
          <a:xfrm>
            <a:off x="4178954" y="1652326"/>
            <a:ext cx="566181" cy="300082"/>
          </a:xfrm>
          <a:prstGeom prst="rect">
            <a:avLst/>
          </a:prstGeom>
        </p:spPr>
        <p:txBody>
          <a:bodyPr wrap="none">
            <a:spAutoFit/>
          </a:bodyPr>
          <a:lstStyle/>
          <a:p>
            <a:pPr defTabSz="685800"/>
            <a:r>
              <a:rPr lang="en-US" sz="1350" b="1" kern="0" dirty="0">
                <a:solidFill>
                  <a:sysClr val="windowText" lastClr="000000"/>
                </a:solidFill>
                <a:latin typeface="Calibri" panose="020F0502020204030204"/>
              </a:rPr>
              <a:t>Label</a:t>
            </a:r>
            <a:endParaRPr lang="en-US" sz="135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5AEA6C37-FB68-284C-AD0B-207EA68D0414}"/>
              </a:ext>
            </a:extLst>
          </p:cNvPr>
          <p:cNvPicPr>
            <a:picLocks noChangeAspect="1"/>
          </p:cNvPicPr>
          <p:nvPr/>
        </p:nvPicPr>
        <p:blipFill>
          <a:blip r:embed="rId2">
            <a:duotone>
              <a:prstClr val="black"/>
              <a:schemeClr val="accent6">
                <a:tint val="45000"/>
                <a:satMod val="400000"/>
              </a:schemeClr>
            </a:duotone>
          </a:blip>
          <a:stretch>
            <a:fillRect/>
          </a:stretch>
        </p:blipFill>
        <p:spPr>
          <a:xfrm>
            <a:off x="7291519" y="2333343"/>
            <a:ext cx="500737" cy="723893"/>
          </a:xfrm>
          <a:prstGeom prst="rect">
            <a:avLst/>
          </a:prstGeom>
        </p:spPr>
      </p:pic>
    </p:spTree>
    <p:extLst>
      <p:ext uri="{BB962C8B-B14F-4D97-AF65-F5344CB8AC3E}">
        <p14:creationId xmlns:p14="http://schemas.microsoft.com/office/powerpoint/2010/main" val="360491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Effect transition="in" filter="fade">
                                      <p:cBhvr>
                                        <p:cTn id="39" dur="500"/>
                                        <p:tgtEl>
                                          <p:spTgt spid="10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9"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A78B0FF-DCC5-407F-88E0-E4DB9714D62F}"/>
              </a:ext>
            </a:extLst>
          </p:cNvPr>
          <p:cNvGrpSpPr/>
          <p:nvPr/>
        </p:nvGrpSpPr>
        <p:grpSpPr>
          <a:xfrm>
            <a:off x="6964862" y="1142375"/>
            <a:ext cx="1568969" cy="1381190"/>
            <a:chOff x="9114826" y="1028279"/>
            <a:chExt cx="2845209" cy="2504685"/>
          </a:xfrm>
        </p:grpSpPr>
        <p:sp>
          <p:nvSpPr>
            <p:cNvPr id="5" name="TextBox 4">
              <a:extLst>
                <a:ext uri="{FF2B5EF4-FFF2-40B4-BE49-F238E27FC236}">
                  <a16:creationId xmlns:a16="http://schemas.microsoft.com/office/drawing/2014/main" id="{225828E5-F2FB-4C92-9246-EABBF12EC685}"/>
                </a:ext>
              </a:extLst>
            </p:cNvPr>
            <p:cNvSpPr txBox="1"/>
            <p:nvPr/>
          </p:nvSpPr>
          <p:spPr>
            <a:xfrm>
              <a:off x="9114826" y="1028279"/>
              <a:ext cx="2845209" cy="1348314"/>
            </a:xfrm>
            <a:prstGeom prst="rect">
              <a:avLst/>
            </a:prstGeom>
            <a:solidFill>
              <a:srgbClr val="FFFFFF"/>
            </a:solidFill>
          </p:spPr>
          <p:txBody>
            <a:bodyPr wrap="square" lIns="100834" tIns="80667" rIns="100834" bIns="80667" rtlCol="0">
              <a:spAutoFit/>
            </a:bodyPr>
            <a:lstStyle/>
            <a:p>
              <a:pPr algn="ctr" defTabSz="514099">
                <a:lnSpc>
                  <a:spcPct val="90000"/>
                </a:lnSpc>
                <a:defRPr/>
              </a:pPr>
              <a:r>
                <a:rPr lang="en-US" sz="1544" kern="0" dirty="0">
                  <a:solidFill>
                    <a:srgbClr val="C00000"/>
                  </a:solidFill>
                  <a:latin typeface="Segoe UI"/>
                </a:rPr>
                <a:t>Which group</a:t>
              </a:r>
            </a:p>
            <a:p>
              <a:pPr algn="ctr" defTabSz="514099">
                <a:lnSpc>
                  <a:spcPct val="90000"/>
                </a:lnSpc>
                <a:defRPr/>
              </a:pPr>
              <a:r>
                <a:rPr lang="en-US" sz="1324" kern="0" dirty="0">
                  <a:solidFill>
                    <a:srgbClr val="7030A0"/>
                  </a:solidFill>
                  <a:latin typeface="Segoe UI"/>
                </a:rPr>
                <a:t>(Clustering,</a:t>
              </a:r>
            </a:p>
            <a:p>
              <a:pPr algn="ctr" defTabSz="514099">
                <a:lnSpc>
                  <a:spcPct val="90000"/>
                </a:lnSpc>
                <a:defRPr/>
              </a:pPr>
              <a:r>
                <a:rPr lang="en-US" sz="1324" kern="0" dirty="0">
                  <a:solidFill>
                    <a:srgbClr val="7030A0"/>
                  </a:solidFill>
                  <a:latin typeface="Segoe UI"/>
                </a:rPr>
                <a:t>Recommender)</a:t>
              </a:r>
            </a:p>
          </p:txBody>
        </p:sp>
        <p:pic>
          <p:nvPicPr>
            <p:cNvPr id="6" name="Picture 5">
              <a:extLst>
                <a:ext uri="{FF2B5EF4-FFF2-40B4-BE49-F238E27FC236}">
                  <a16:creationId xmlns:a16="http://schemas.microsoft.com/office/drawing/2014/main" id="{4F643232-C654-4509-9CE9-B6432CE6D4E0}"/>
                </a:ext>
              </a:extLst>
            </p:cNvPr>
            <p:cNvPicPr>
              <a:picLocks noChangeAspect="1"/>
            </p:cNvPicPr>
            <p:nvPr/>
          </p:nvPicPr>
          <p:blipFill>
            <a:blip r:embed="rId2"/>
            <a:stretch>
              <a:fillRect/>
            </a:stretch>
          </p:blipFill>
          <p:spPr>
            <a:xfrm>
              <a:off x="9523210" y="2339335"/>
              <a:ext cx="1920999" cy="1193629"/>
            </a:xfrm>
            <a:prstGeom prst="rect">
              <a:avLst/>
            </a:prstGeom>
          </p:spPr>
        </p:pic>
      </p:grpSp>
      <p:grpSp>
        <p:nvGrpSpPr>
          <p:cNvPr id="7" name="Group 6">
            <a:extLst>
              <a:ext uri="{FF2B5EF4-FFF2-40B4-BE49-F238E27FC236}">
                <a16:creationId xmlns:a16="http://schemas.microsoft.com/office/drawing/2014/main" id="{0E6BAFBD-ECC5-4DC3-B63E-E1E6398A1939}"/>
              </a:ext>
            </a:extLst>
          </p:cNvPr>
          <p:cNvGrpSpPr/>
          <p:nvPr/>
        </p:nvGrpSpPr>
        <p:grpSpPr>
          <a:xfrm>
            <a:off x="3782869" y="3230236"/>
            <a:ext cx="1578263" cy="1596878"/>
            <a:chOff x="5304734" y="4022823"/>
            <a:chExt cx="2862063" cy="2895821"/>
          </a:xfrm>
        </p:grpSpPr>
        <p:sp>
          <p:nvSpPr>
            <p:cNvPr id="8" name="TextBox 7">
              <a:extLst>
                <a:ext uri="{FF2B5EF4-FFF2-40B4-BE49-F238E27FC236}">
                  <a16:creationId xmlns:a16="http://schemas.microsoft.com/office/drawing/2014/main" id="{FDEE8415-B5FE-4C5F-AA7A-466FB44547FE}"/>
                </a:ext>
              </a:extLst>
            </p:cNvPr>
            <p:cNvSpPr txBox="1"/>
            <p:nvPr/>
          </p:nvSpPr>
          <p:spPr>
            <a:xfrm>
              <a:off x="5304734" y="4022823"/>
              <a:ext cx="2862063" cy="1015762"/>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Is it odd </a:t>
              </a:r>
            </a:p>
            <a:p>
              <a:pPr algn="ctr" defTabSz="514099">
                <a:lnSpc>
                  <a:spcPct val="90000"/>
                </a:lnSpc>
              </a:pPr>
              <a:r>
                <a:rPr lang="en-US" sz="1324" i="1" dirty="0">
                  <a:solidFill>
                    <a:srgbClr val="7030A0"/>
                  </a:solidFill>
                  <a:latin typeface="Segoe UI"/>
                </a:rPr>
                <a:t>(Anomaly)</a:t>
              </a:r>
              <a:endParaRPr lang="en-US" sz="1544" i="1" dirty="0">
                <a:solidFill>
                  <a:srgbClr val="7030A0"/>
                </a:solidFill>
                <a:latin typeface="Segoe UI"/>
              </a:endParaRPr>
            </a:p>
          </p:txBody>
        </p:sp>
        <p:grpSp>
          <p:nvGrpSpPr>
            <p:cNvPr id="9" name="Group 8">
              <a:extLst>
                <a:ext uri="{FF2B5EF4-FFF2-40B4-BE49-F238E27FC236}">
                  <a16:creationId xmlns:a16="http://schemas.microsoft.com/office/drawing/2014/main" id="{4A5C5994-8B9F-4D63-A973-9B28CD70C1F5}"/>
                </a:ext>
              </a:extLst>
            </p:cNvPr>
            <p:cNvGrpSpPr/>
            <p:nvPr/>
          </p:nvGrpSpPr>
          <p:grpSpPr>
            <a:xfrm>
              <a:off x="5896427" y="5088366"/>
              <a:ext cx="1464734" cy="1830278"/>
              <a:chOff x="3192511" y="4640128"/>
              <a:chExt cx="1481274" cy="2171250"/>
            </a:xfrm>
          </p:grpSpPr>
          <p:pic>
            <p:nvPicPr>
              <p:cNvPr id="10" name="Picture 9">
                <a:extLst>
                  <a:ext uri="{FF2B5EF4-FFF2-40B4-BE49-F238E27FC236}">
                    <a16:creationId xmlns:a16="http://schemas.microsoft.com/office/drawing/2014/main" id="{E959DF1A-47E6-44CE-9978-780A87E3F7FE}"/>
                  </a:ext>
                </a:extLst>
              </p:cNvPr>
              <p:cNvPicPr>
                <a:picLocks noChangeAspect="1"/>
              </p:cNvPicPr>
              <p:nvPr/>
            </p:nvPicPr>
            <p:blipFill>
              <a:blip r:embed="rId3"/>
              <a:stretch>
                <a:fillRect/>
              </a:stretch>
            </p:blipFill>
            <p:spPr>
              <a:xfrm>
                <a:off x="3559365" y="4911411"/>
                <a:ext cx="160110" cy="1899967"/>
              </a:xfrm>
              <a:prstGeom prst="rect">
                <a:avLst/>
              </a:prstGeom>
            </p:spPr>
          </p:pic>
          <p:pic>
            <p:nvPicPr>
              <p:cNvPr id="11" name="Picture 10">
                <a:extLst>
                  <a:ext uri="{FF2B5EF4-FFF2-40B4-BE49-F238E27FC236}">
                    <a16:creationId xmlns:a16="http://schemas.microsoft.com/office/drawing/2014/main" id="{06FE43D4-A6C1-476E-A713-6E00E912BECE}"/>
                  </a:ext>
                </a:extLst>
              </p:cNvPr>
              <p:cNvPicPr>
                <a:picLocks noChangeAspect="1"/>
              </p:cNvPicPr>
              <p:nvPr/>
            </p:nvPicPr>
            <p:blipFill>
              <a:blip r:embed="rId4"/>
              <a:stretch>
                <a:fillRect/>
              </a:stretch>
            </p:blipFill>
            <p:spPr>
              <a:xfrm>
                <a:off x="3192511" y="4640128"/>
                <a:ext cx="225000" cy="2171250"/>
              </a:xfrm>
              <a:prstGeom prst="rect">
                <a:avLst/>
              </a:prstGeom>
            </p:spPr>
          </p:pic>
          <p:pic>
            <p:nvPicPr>
              <p:cNvPr id="12" name="Picture 11">
                <a:extLst>
                  <a:ext uri="{FF2B5EF4-FFF2-40B4-BE49-F238E27FC236}">
                    <a16:creationId xmlns:a16="http://schemas.microsoft.com/office/drawing/2014/main" id="{DC067315-F326-4FEF-A4CA-2A8378BAFDFF}"/>
                  </a:ext>
                </a:extLst>
              </p:cNvPr>
              <p:cNvPicPr>
                <a:picLocks noChangeAspect="1"/>
              </p:cNvPicPr>
              <p:nvPr/>
            </p:nvPicPr>
            <p:blipFill>
              <a:blip r:embed="rId5"/>
              <a:stretch>
                <a:fillRect/>
              </a:stretch>
            </p:blipFill>
            <p:spPr>
              <a:xfrm>
                <a:off x="3861328" y="5101378"/>
                <a:ext cx="180000" cy="1710000"/>
              </a:xfrm>
              <a:prstGeom prst="rect">
                <a:avLst/>
              </a:prstGeom>
            </p:spPr>
          </p:pic>
          <p:pic>
            <p:nvPicPr>
              <p:cNvPr id="13" name="Picture 12">
                <a:extLst>
                  <a:ext uri="{FF2B5EF4-FFF2-40B4-BE49-F238E27FC236}">
                    <a16:creationId xmlns:a16="http://schemas.microsoft.com/office/drawing/2014/main" id="{797768BC-80E5-4FFB-980F-3070CE314AEE}"/>
                  </a:ext>
                </a:extLst>
              </p:cNvPr>
              <p:cNvPicPr>
                <a:picLocks noChangeAspect="1"/>
              </p:cNvPicPr>
              <p:nvPr/>
            </p:nvPicPr>
            <p:blipFill>
              <a:blip r:embed="rId6"/>
              <a:stretch>
                <a:fillRect/>
              </a:stretch>
            </p:blipFill>
            <p:spPr>
              <a:xfrm>
                <a:off x="4183182" y="6035128"/>
                <a:ext cx="180000" cy="776250"/>
              </a:xfrm>
              <a:prstGeom prst="rect">
                <a:avLst/>
              </a:prstGeom>
            </p:spPr>
          </p:pic>
          <p:pic>
            <p:nvPicPr>
              <p:cNvPr id="14" name="Picture 13">
                <a:extLst>
                  <a:ext uri="{FF2B5EF4-FFF2-40B4-BE49-F238E27FC236}">
                    <a16:creationId xmlns:a16="http://schemas.microsoft.com/office/drawing/2014/main" id="{96DEDBBE-33A1-4358-A5B4-49614FAD4B97}"/>
                  </a:ext>
                </a:extLst>
              </p:cNvPr>
              <p:cNvPicPr>
                <a:picLocks noChangeAspect="1"/>
              </p:cNvPicPr>
              <p:nvPr/>
            </p:nvPicPr>
            <p:blipFill>
              <a:blip r:embed="rId7"/>
              <a:stretch>
                <a:fillRect/>
              </a:stretch>
            </p:blipFill>
            <p:spPr>
              <a:xfrm>
                <a:off x="4505035" y="5585128"/>
                <a:ext cx="168750" cy="1226250"/>
              </a:xfrm>
              <a:prstGeom prst="rect">
                <a:avLst/>
              </a:prstGeom>
            </p:spPr>
          </p:pic>
        </p:grpSp>
      </p:grpSp>
      <p:grpSp>
        <p:nvGrpSpPr>
          <p:cNvPr id="15" name="Group 14">
            <a:extLst>
              <a:ext uri="{FF2B5EF4-FFF2-40B4-BE49-F238E27FC236}">
                <a16:creationId xmlns:a16="http://schemas.microsoft.com/office/drawing/2014/main" id="{1D3BD637-B40D-45F1-8BA3-5A29036312DC}"/>
              </a:ext>
            </a:extLst>
          </p:cNvPr>
          <p:cNvGrpSpPr/>
          <p:nvPr/>
        </p:nvGrpSpPr>
        <p:grpSpPr>
          <a:xfrm>
            <a:off x="6937087" y="3017561"/>
            <a:ext cx="1578263" cy="1772741"/>
            <a:chOff x="9097972" y="4006386"/>
            <a:chExt cx="2862063" cy="3214735"/>
          </a:xfrm>
        </p:grpSpPr>
        <p:sp>
          <p:nvSpPr>
            <p:cNvPr id="16" name="TextBox 15">
              <a:extLst>
                <a:ext uri="{FF2B5EF4-FFF2-40B4-BE49-F238E27FC236}">
                  <a16:creationId xmlns:a16="http://schemas.microsoft.com/office/drawing/2014/main" id="{73756987-3B66-4EF0-BEFC-99D4D45DC7F3}"/>
                </a:ext>
              </a:extLst>
            </p:cNvPr>
            <p:cNvSpPr txBox="1"/>
            <p:nvPr/>
          </p:nvSpPr>
          <p:spPr>
            <a:xfrm>
              <a:off x="9097972" y="4006386"/>
              <a:ext cx="2862063" cy="1348315"/>
            </a:xfrm>
            <a:prstGeom prst="rect">
              <a:avLst/>
            </a:prstGeom>
            <a:noFill/>
          </p:spPr>
          <p:txBody>
            <a:bodyPr wrap="square" lIns="100834" tIns="80667" rIns="100834" bIns="80667" rtlCol="0">
              <a:spAutoFit/>
            </a:bodyPr>
            <a:lstStyle/>
            <a:p>
              <a:pPr algn="ctr" defTabSz="514099">
                <a:lnSpc>
                  <a:spcPct val="90000"/>
                </a:lnSpc>
                <a:defRPr/>
              </a:pPr>
              <a:r>
                <a:rPr lang="en-US" sz="1544" kern="0" dirty="0">
                  <a:solidFill>
                    <a:srgbClr val="002050"/>
                  </a:solidFill>
                  <a:latin typeface="Segoe UI"/>
                </a:rPr>
                <a:t>Which action</a:t>
              </a:r>
            </a:p>
            <a:p>
              <a:pPr algn="ctr" defTabSz="514099">
                <a:lnSpc>
                  <a:spcPct val="90000"/>
                </a:lnSpc>
                <a:defRPr/>
              </a:pPr>
              <a:r>
                <a:rPr lang="en-US" sz="1324" kern="0" dirty="0">
                  <a:solidFill>
                    <a:srgbClr val="7030A0"/>
                  </a:solidFill>
                  <a:latin typeface="Segoe UI"/>
                </a:rPr>
                <a:t>(Reinforcement Learning)</a:t>
              </a:r>
              <a:endParaRPr lang="en-US" sz="1544" kern="0" dirty="0">
                <a:solidFill>
                  <a:srgbClr val="7030A0"/>
                </a:solidFill>
                <a:latin typeface="Segoe UI"/>
              </a:endParaRPr>
            </a:p>
          </p:txBody>
        </p:sp>
        <p:pic>
          <p:nvPicPr>
            <p:cNvPr id="17" name="Picture 16">
              <a:extLst>
                <a:ext uri="{FF2B5EF4-FFF2-40B4-BE49-F238E27FC236}">
                  <a16:creationId xmlns:a16="http://schemas.microsoft.com/office/drawing/2014/main" id="{77E1B324-4F6E-4D1E-A58C-D11BDDB2D32C}"/>
                </a:ext>
              </a:extLst>
            </p:cNvPr>
            <p:cNvPicPr>
              <a:picLocks noChangeAspect="1"/>
            </p:cNvPicPr>
            <p:nvPr/>
          </p:nvPicPr>
          <p:blipFill>
            <a:blip r:embed="rId8"/>
            <a:stretch>
              <a:fillRect/>
            </a:stretch>
          </p:blipFill>
          <p:spPr>
            <a:xfrm>
              <a:off x="10307480" y="5645117"/>
              <a:ext cx="406924" cy="1155137"/>
            </a:xfrm>
            <a:prstGeom prst="rect">
              <a:avLst/>
            </a:prstGeom>
          </p:spPr>
        </p:pic>
        <p:sp>
          <p:nvSpPr>
            <p:cNvPr id="18" name="Freeform 3">
              <a:extLst>
                <a:ext uri="{FF2B5EF4-FFF2-40B4-BE49-F238E27FC236}">
                  <a16:creationId xmlns:a16="http://schemas.microsoft.com/office/drawing/2014/main" id="{EA8261D2-9F91-4995-B38C-E9271D05AD38}"/>
                </a:ext>
              </a:extLst>
            </p:cNvPr>
            <p:cNvSpPr/>
            <p:nvPr/>
          </p:nvSpPr>
          <p:spPr bwMode="auto">
            <a:xfrm rot="8332671">
              <a:off x="9475817" y="6230225"/>
              <a:ext cx="57469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38100" cap="flat" cmpd="sng" algn="ctr">
              <a:solidFill>
                <a:srgbClr val="FF000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sp>
          <p:nvSpPr>
            <p:cNvPr id="19" name="Freeform 32">
              <a:extLst>
                <a:ext uri="{FF2B5EF4-FFF2-40B4-BE49-F238E27FC236}">
                  <a16:creationId xmlns:a16="http://schemas.microsoft.com/office/drawing/2014/main" id="{1D873296-4AC9-4C29-9DD6-DBAC1CF40CB1}"/>
                </a:ext>
              </a:extLst>
            </p:cNvPr>
            <p:cNvSpPr/>
            <p:nvPr/>
          </p:nvSpPr>
          <p:spPr bwMode="auto">
            <a:xfrm rot="12268142" flipH="1">
              <a:off x="10850076" y="6146932"/>
              <a:ext cx="522870" cy="990896"/>
            </a:xfrm>
            <a:custGeom>
              <a:avLst/>
              <a:gdLst>
                <a:gd name="connsiteX0" fmla="*/ 122383 w 574690"/>
                <a:gd name="connsiteY0" fmla="*/ 0 h 990896"/>
                <a:gd name="connsiteX1" fmla="*/ 574204 w 574690"/>
                <a:gd name="connsiteY1" fmla="*/ 957431 h 990896"/>
                <a:gd name="connsiteX2" fmla="*/ 47079 w 574690"/>
                <a:gd name="connsiteY2" fmla="*/ 742278 h 990896"/>
                <a:gd name="connsiteX3" fmla="*/ 25564 w 574690"/>
                <a:gd name="connsiteY3" fmla="*/ 441064 h 990896"/>
              </a:gdLst>
              <a:ahLst/>
              <a:cxnLst>
                <a:cxn ang="0">
                  <a:pos x="connsiteX0" y="connsiteY0"/>
                </a:cxn>
                <a:cxn ang="0">
                  <a:pos x="connsiteX1" y="connsiteY1"/>
                </a:cxn>
                <a:cxn ang="0">
                  <a:pos x="connsiteX2" y="connsiteY2"/>
                </a:cxn>
                <a:cxn ang="0">
                  <a:pos x="connsiteX3" y="connsiteY3"/>
                </a:cxn>
              </a:cxnLst>
              <a:rect l="l" t="t" r="r" b="b"/>
              <a:pathLst>
                <a:path w="574690" h="990896">
                  <a:moveTo>
                    <a:pt x="122383" y="0"/>
                  </a:moveTo>
                  <a:cubicBezTo>
                    <a:pt x="354569" y="416859"/>
                    <a:pt x="586755" y="833718"/>
                    <a:pt x="574204" y="957431"/>
                  </a:cubicBezTo>
                  <a:cubicBezTo>
                    <a:pt x="561653" y="1081144"/>
                    <a:pt x="138519" y="828339"/>
                    <a:pt x="47079" y="742278"/>
                  </a:cubicBezTo>
                  <a:cubicBezTo>
                    <a:pt x="-44361" y="656217"/>
                    <a:pt x="25564" y="480509"/>
                    <a:pt x="25564" y="441064"/>
                  </a:cubicBezTo>
                </a:path>
              </a:pathLst>
            </a:custGeom>
            <a:noFill/>
            <a:ln w="41275" cap="flat" cmpd="sng" algn="ctr">
              <a:solidFill>
                <a:srgbClr val="00B050"/>
              </a:solidFill>
              <a:prstDash val="solid"/>
              <a:headEnd type="none" w="med" len="med"/>
              <a:tailEnd type="none" w="med" len="med"/>
            </a:ln>
            <a:effectLst/>
          </p:spPr>
          <p:txBody>
            <a:bodyPr rtlCol="0" anchor="ctr"/>
            <a:lstStyle/>
            <a:p>
              <a:pPr algn="ctr" defTabSz="514384">
                <a:defRPr/>
              </a:pPr>
              <a:endParaRPr lang="en-US" sz="993" kern="0">
                <a:solidFill>
                  <a:srgbClr val="FFFFFF"/>
                </a:solidFill>
                <a:latin typeface="Segoe UI"/>
              </a:endParaRPr>
            </a:p>
          </p:txBody>
        </p:sp>
      </p:grpSp>
      <p:grpSp>
        <p:nvGrpSpPr>
          <p:cNvPr id="20" name="Group 19">
            <a:extLst>
              <a:ext uri="{FF2B5EF4-FFF2-40B4-BE49-F238E27FC236}">
                <a16:creationId xmlns:a16="http://schemas.microsoft.com/office/drawing/2014/main" id="{F52F26AD-7F04-491E-A688-1937DF98765A}"/>
              </a:ext>
            </a:extLst>
          </p:cNvPr>
          <p:cNvGrpSpPr/>
          <p:nvPr/>
        </p:nvGrpSpPr>
        <p:grpSpPr>
          <a:xfrm>
            <a:off x="3825416" y="1283942"/>
            <a:ext cx="1705781" cy="1505201"/>
            <a:chOff x="5381891" y="1028279"/>
            <a:chExt cx="3093307" cy="2729570"/>
          </a:xfrm>
        </p:grpSpPr>
        <p:sp>
          <p:nvSpPr>
            <p:cNvPr id="21" name="TextBox 20">
              <a:extLst>
                <a:ext uri="{FF2B5EF4-FFF2-40B4-BE49-F238E27FC236}">
                  <a16:creationId xmlns:a16="http://schemas.microsoft.com/office/drawing/2014/main" id="{50F49AFB-DDE6-40AF-BF9F-8193CAA7F6E2}"/>
                </a:ext>
              </a:extLst>
            </p:cNvPr>
            <p:cNvSpPr txBox="1"/>
            <p:nvPr/>
          </p:nvSpPr>
          <p:spPr>
            <a:xfrm>
              <a:off x="5381891" y="1028279"/>
              <a:ext cx="2862063" cy="1403544"/>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How much/many</a:t>
              </a:r>
            </a:p>
            <a:p>
              <a:pPr algn="ctr" defTabSz="514099">
                <a:lnSpc>
                  <a:spcPct val="90000"/>
                </a:lnSpc>
              </a:pPr>
              <a:r>
                <a:rPr lang="en-US" sz="1324" i="1" dirty="0">
                  <a:solidFill>
                    <a:srgbClr val="7030A0"/>
                  </a:solidFill>
                  <a:latin typeface="Segoe UI"/>
                </a:rPr>
                <a:t>(Regression)</a:t>
              </a:r>
            </a:p>
          </p:txBody>
        </p:sp>
        <p:pic>
          <p:nvPicPr>
            <p:cNvPr id="22" name="Picture 21">
              <a:extLst>
                <a:ext uri="{FF2B5EF4-FFF2-40B4-BE49-F238E27FC236}">
                  <a16:creationId xmlns:a16="http://schemas.microsoft.com/office/drawing/2014/main" id="{25162B5D-5ED0-4FA3-848B-37BC8EB17A0C}"/>
                </a:ext>
              </a:extLst>
            </p:cNvPr>
            <p:cNvPicPr>
              <a:picLocks noChangeAspect="1"/>
            </p:cNvPicPr>
            <p:nvPr/>
          </p:nvPicPr>
          <p:blipFill>
            <a:blip r:embed="rId9"/>
            <a:stretch>
              <a:fillRect/>
            </a:stretch>
          </p:blipFill>
          <p:spPr>
            <a:xfrm>
              <a:off x="5485128" y="1762742"/>
              <a:ext cx="2990070" cy="1995107"/>
            </a:xfrm>
            <a:prstGeom prst="rect">
              <a:avLst/>
            </a:prstGeom>
          </p:spPr>
        </p:pic>
      </p:grpSp>
      <p:grpSp>
        <p:nvGrpSpPr>
          <p:cNvPr id="23" name="Group 22">
            <a:extLst>
              <a:ext uri="{FF2B5EF4-FFF2-40B4-BE49-F238E27FC236}">
                <a16:creationId xmlns:a16="http://schemas.microsoft.com/office/drawing/2014/main" id="{BC76BCC4-5657-409A-BAF3-1908EB837606}"/>
              </a:ext>
            </a:extLst>
          </p:cNvPr>
          <p:cNvGrpSpPr/>
          <p:nvPr/>
        </p:nvGrpSpPr>
        <p:grpSpPr>
          <a:xfrm>
            <a:off x="422092" y="1434896"/>
            <a:ext cx="2538049" cy="2110566"/>
            <a:chOff x="419799" y="999397"/>
            <a:chExt cx="4602564" cy="3827355"/>
          </a:xfrm>
        </p:grpSpPr>
        <p:sp>
          <p:nvSpPr>
            <p:cNvPr id="24" name="TextBox 23">
              <a:extLst>
                <a:ext uri="{FF2B5EF4-FFF2-40B4-BE49-F238E27FC236}">
                  <a16:creationId xmlns:a16="http://schemas.microsoft.com/office/drawing/2014/main" id="{D05D4CED-19FE-4105-A1E0-99552B1E2959}"/>
                </a:ext>
              </a:extLst>
            </p:cNvPr>
            <p:cNvSpPr txBox="1"/>
            <p:nvPr/>
          </p:nvSpPr>
          <p:spPr>
            <a:xfrm>
              <a:off x="1211920" y="999397"/>
              <a:ext cx="2862063" cy="1015761"/>
            </a:xfrm>
            <a:prstGeom prst="rect">
              <a:avLst/>
            </a:prstGeom>
            <a:noFill/>
          </p:spPr>
          <p:txBody>
            <a:bodyPr wrap="square" lIns="100834" tIns="80667" rIns="100834" bIns="80667" rtlCol="0">
              <a:spAutoFit/>
            </a:bodyPr>
            <a:lstStyle/>
            <a:p>
              <a:pPr algn="ctr" defTabSz="514099">
                <a:lnSpc>
                  <a:spcPct val="90000"/>
                </a:lnSpc>
              </a:pPr>
              <a:r>
                <a:rPr lang="en-US" sz="1544" dirty="0">
                  <a:solidFill>
                    <a:srgbClr val="002050"/>
                  </a:solidFill>
                  <a:latin typeface="Segoe UI"/>
                </a:rPr>
                <a:t>Which category</a:t>
              </a:r>
            </a:p>
            <a:p>
              <a:pPr algn="ctr" defTabSz="514099">
                <a:lnSpc>
                  <a:spcPct val="90000"/>
                </a:lnSpc>
              </a:pPr>
              <a:r>
                <a:rPr lang="en-US" sz="1324" i="1" dirty="0">
                  <a:solidFill>
                    <a:srgbClr val="7030A0"/>
                  </a:solidFill>
                  <a:latin typeface="Segoe UI"/>
                </a:rPr>
                <a:t>(Classification)</a:t>
              </a:r>
              <a:endParaRPr lang="en-US" sz="1544" i="1" dirty="0">
                <a:solidFill>
                  <a:srgbClr val="7030A0"/>
                </a:solidFill>
                <a:latin typeface="Segoe UI"/>
              </a:endParaRPr>
            </a:p>
          </p:txBody>
        </p:sp>
        <p:pic>
          <p:nvPicPr>
            <p:cNvPr id="25" name="Picture 24">
              <a:extLst>
                <a:ext uri="{FF2B5EF4-FFF2-40B4-BE49-F238E27FC236}">
                  <a16:creationId xmlns:a16="http://schemas.microsoft.com/office/drawing/2014/main" id="{FA9B2128-1214-4477-9FE2-46D2C03911F1}"/>
                </a:ext>
              </a:extLst>
            </p:cNvPr>
            <p:cNvPicPr>
              <a:picLocks noChangeAspect="1"/>
            </p:cNvPicPr>
            <p:nvPr/>
          </p:nvPicPr>
          <p:blipFill>
            <a:blip r:embed="rId10"/>
            <a:stretch>
              <a:fillRect/>
            </a:stretch>
          </p:blipFill>
          <p:spPr>
            <a:xfrm>
              <a:off x="419799" y="4006386"/>
              <a:ext cx="1476658" cy="820366"/>
            </a:xfrm>
            <a:prstGeom prst="rect">
              <a:avLst/>
            </a:prstGeom>
          </p:spPr>
        </p:pic>
        <p:pic>
          <p:nvPicPr>
            <p:cNvPr id="26" name="Picture 25">
              <a:extLst>
                <a:ext uri="{FF2B5EF4-FFF2-40B4-BE49-F238E27FC236}">
                  <a16:creationId xmlns:a16="http://schemas.microsoft.com/office/drawing/2014/main" id="{4C04A2F6-B204-4BFE-B6BF-1DC2B4CEEAB5}"/>
                </a:ext>
              </a:extLst>
            </p:cNvPr>
            <p:cNvPicPr>
              <a:picLocks noChangeAspect="1"/>
            </p:cNvPicPr>
            <p:nvPr/>
          </p:nvPicPr>
          <p:blipFill>
            <a:blip r:embed="rId10"/>
            <a:stretch>
              <a:fillRect/>
            </a:stretch>
          </p:blipFill>
          <p:spPr>
            <a:xfrm>
              <a:off x="1938030" y="4006386"/>
              <a:ext cx="1476658" cy="820366"/>
            </a:xfrm>
            <a:prstGeom prst="rect">
              <a:avLst/>
            </a:prstGeom>
          </p:spPr>
        </p:pic>
        <p:pic>
          <p:nvPicPr>
            <p:cNvPr id="27" name="Picture 26">
              <a:extLst>
                <a:ext uri="{FF2B5EF4-FFF2-40B4-BE49-F238E27FC236}">
                  <a16:creationId xmlns:a16="http://schemas.microsoft.com/office/drawing/2014/main" id="{AB400C6B-5286-468D-85B8-2C9209BACD38}"/>
                </a:ext>
              </a:extLst>
            </p:cNvPr>
            <p:cNvPicPr>
              <a:picLocks noChangeAspect="1"/>
            </p:cNvPicPr>
            <p:nvPr/>
          </p:nvPicPr>
          <p:blipFill>
            <a:blip r:embed="rId10"/>
            <a:stretch>
              <a:fillRect/>
            </a:stretch>
          </p:blipFill>
          <p:spPr>
            <a:xfrm>
              <a:off x="3545705" y="4006386"/>
              <a:ext cx="1476658" cy="820366"/>
            </a:xfrm>
            <a:prstGeom prst="rect">
              <a:avLst/>
            </a:prstGeom>
          </p:spPr>
        </p:pic>
        <p:grpSp>
          <p:nvGrpSpPr>
            <p:cNvPr id="28" name="Group 27">
              <a:extLst>
                <a:ext uri="{FF2B5EF4-FFF2-40B4-BE49-F238E27FC236}">
                  <a16:creationId xmlns:a16="http://schemas.microsoft.com/office/drawing/2014/main" id="{E5CE3462-3E1F-471E-AA05-3A6B55FC2F65}"/>
                </a:ext>
              </a:extLst>
            </p:cNvPr>
            <p:cNvGrpSpPr/>
            <p:nvPr/>
          </p:nvGrpSpPr>
          <p:grpSpPr>
            <a:xfrm>
              <a:off x="4117699" y="2053506"/>
              <a:ext cx="520204" cy="741755"/>
              <a:chOff x="588624" y="4368127"/>
              <a:chExt cx="1156032" cy="1654525"/>
            </a:xfrm>
          </p:grpSpPr>
          <p:pic>
            <p:nvPicPr>
              <p:cNvPr id="40" name="Picture 39">
                <a:extLst>
                  <a:ext uri="{FF2B5EF4-FFF2-40B4-BE49-F238E27FC236}">
                    <a16:creationId xmlns:a16="http://schemas.microsoft.com/office/drawing/2014/main" id="{F5F19BB9-7F2A-42D2-B787-9F2755DC6896}"/>
                  </a:ext>
                </a:extLst>
              </p:cNvPr>
              <p:cNvPicPr>
                <a:picLocks noChangeAspect="1"/>
              </p:cNvPicPr>
              <p:nvPr/>
            </p:nvPicPr>
            <p:blipFill>
              <a:blip r:embed="rId11"/>
              <a:stretch>
                <a:fillRect/>
              </a:stretch>
            </p:blipFill>
            <p:spPr>
              <a:xfrm>
                <a:off x="588624" y="4368127"/>
                <a:ext cx="494456" cy="1635508"/>
              </a:xfrm>
              <a:prstGeom prst="rect">
                <a:avLst/>
              </a:prstGeom>
            </p:spPr>
          </p:pic>
          <p:pic>
            <p:nvPicPr>
              <p:cNvPr id="41" name="Picture 40">
                <a:extLst>
                  <a:ext uri="{FF2B5EF4-FFF2-40B4-BE49-F238E27FC236}">
                    <a16:creationId xmlns:a16="http://schemas.microsoft.com/office/drawing/2014/main" id="{F454F01C-5F56-4CD9-A097-96B6B83EC58B}"/>
                  </a:ext>
                </a:extLst>
              </p:cNvPr>
              <p:cNvPicPr>
                <a:picLocks noChangeAspect="1"/>
              </p:cNvPicPr>
              <p:nvPr/>
            </p:nvPicPr>
            <p:blipFill>
              <a:blip r:embed="rId12"/>
              <a:stretch>
                <a:fillRect/>
              </a:stretch>
            </p:blipFill>
            <p:spPr>
              <a:xfrm>
                <a:off x="1269217" y="4368127"/>
                <a:ext cx="475439" cy="1654525"/>
              </a:xfrm>
              <a:prstGeom prst="rect">
                <a:avLst/>
              </a:prstGeom>
            </p:spPr>
          </p:pic>
        </p:grpSp>
        <p:grpSp>
          <p:nvGrpSpPr>
            <p:cNvPr id="29" name="Group 28">
              <a:extLst>
                <a:ext uri="{FF2B5EF4-FFF2-40B4-BE49-F238E27FC236}">
                  <a16:creationId xmlns:a16="http://schemas.microsoft.com/office/drawing/2014/main" id="{BD5885E5-09E0-4587-BB13-ECAA5E853498}"/>
                </a:ext>
              </a:extLst>
            </p:cNvPr>
            <p:cNvGrpSpPr/>
            <p:nvPr/>
          </p:nvGrpSpPr>
          <p:grpSpPr>
            <a:xfrm>
              <a:off x="3931031" y="2854906"/>
              <a:ext cx="706005" cy="1101496"/>
              <a:chOff x="4024153" y="4543621"/>
              <a:chExt cx="1005604" cy="1605804"/>
            </a:xfrm>
          </p:grpSpPr>
          <p:pic>
            <p:nvPicPr>
              <p:cNvPr id="36" name="Picture 35">
                <a:extLst>
                  <a:ext uri="{FF2B5EF4-FFF2-40B4-BE49-F238E27FC236}">
                    <a16:creationId xmlns:a16="http://schemas.microsoft.com/office/drawing/2014/main" id="{04A6D833-383A-4A48-9970-0AE5DC3F8210}"/>
                  </a:ext>
                </a:extLst>
              </p:cNvPr>
              <p:cNvPicPr>
                <a:picLocks noChangeAspect="1"/>
              </p:cNvPicPr>
              <p:nvPr/>
            </p:nvPicPr>
            <p:blipFill>
              <a:blip r:embed="rId13"/>
              <a:stretch>
                <a:fillRect/>
              </a:stretch>
            </p:blipFill>
            <p:spPr>
              <a:xfrm>
                <a:off x="4024153" y="4543621"/>
                <a:ext cx="169032" cy="1605804"/>
              </a:xfrm>
              <a:prstGeom prst="rect">
                <a:avLst/>
              </a:prstGeom>
            </p:spPr>
          </p:pic>
          <p:pic>
            <p:nvPicPr>
              <p:cNvPr id="37" name="Picture 36">
                <a:extLst>
                  <a:ext uri="{FF2B5EF4-FFF2-40B4-BE49-F238E27FC236}">
                    <a16:creationId xmlns:a16="http://schemas.microsoft.com/office/drawing/2014/main" id="{40F3CAEB-FBB1-41B3-8A88-4210855D1879}"/>
                  </a:ext>
                </a:extLst>
              </p:cNvPr>
              <p:cNvPicPr>
                <a:picLocks noChangeAspect="1"/>
              </p:cNvPicPr>
              <p:nvPr/>
            </p:nvPicPr>
            <p:blipFill>
              <a:blip r:embed="rId14"/>
              <a:stretch>
                <a:fillRect/>
              </a:stretch>
            </p:blipFill>
            <p:spPr>
              <a:xfrm>
                <a:off x="4290475" y="4543621"/>
                <a:ext cx="183119" cy="1591720"/>
              </a:xfrm>
              <a:prstGeom prst="rect">
                <a:avLst/>
              </a:prstGeom>
            </p:spPr>
          </p:pic>
          <p:pic>
            <p:nvPicPr>
              <p:cNvPr id="38" name="Picture 37">
                <a:extLst>
                  <a:ext uri="{FF2B5EF4-FFF2-40B4-BE49-F238E27FC236}">
                    <a16:creationId xmlns:a16="http://schemas.microsoft.com/office/drawing/2014/main" id="{211CBCFA-3A57-4EBD-B8C5-670A8D218EF9}"/>
                  </a:ext>
                </a:extLst>
              </p:cNvPr>
              <p:cNvPicPr>
                <a:picLocks noChangeAspect="1"/>
              </p:cNvPicPr>
              <p:nvPr/>
            </p:nvPicPr>
            <p:blipFill>
              <a:blip r:embed="rId15"/>
              <a:stretch>
                <a:fillRect/>
              </a:stretch>
            </p:blipFill>
            <p:spPr>
              <a:xfrm>
                <a:off x="4569066" y="4543621"/>
                <a:ext cx="169032" cy="1479031"/>
              </a:xfrm>
              <a:prstGeom prst="rect">
                <a:avLst/>
              </a:prstGeom>
            </p:spPr>
          </p:pic>
          <p:pic>
            <p:nvPicPr>
              <p:cNvPr id="39" name="Picture 38">
                <a:extLst>
                  <a:ext uri="{FF2B5EF4-FFF2-40B4-BE49-F238E27FC236}">
                    <a16:creationId xmlns:a16="http://schemas.microsoft.com/office/drawing/2014/main" id="{D0068667-50EB-4E8C-B4A0-B1BBE226BAD7}"/>
                  </a:ext>
                </a:extLst>
              </p:cNvPr>
              <p:cNvPicPr>
                <a:picLocks noChangeAspect="1"/>
              </p:cNvPicPr>
              <p:nvPr/>
            </p:nvPicPr>
            <p:blipFill>
              <a:blip r:embed="rId16"/>
              <a:stretch>
                <a:fillRect/>
              </a:stretch>
            </p:blipFill>
            <p:spPr>
              <a:xfrm>
                <a:off x="4846638" y="4543621"/>
                <a:ext cx="183119" cy="1338172"/>
              </a:xfrm>
              <a:prstGeom prst="rect">
                <a:avLst/>
              </a:prstGeom>
            </p:spPr>
          </p:pic>
        </p:grpSp>
        <p:pic>
          <p:nvPicPr>
            <p:cNvPr id="30" name="Picture 29">
              <a:extLst>
                <a:ext uri="{FF2B5EF4-FFF2-40B4-BE49-F238E27FC236}">
                  <a16:creationId xmlns:a16="http://schemas.microsoft.com/office/drawing/2014/main" id="{C6EB5B5D-3E70-4D51-BB4C-B4E55FD9AC9A}"/>
                </a:ext>
              </a:extLst>
            </p:cNvPr>
            <p:cNvPicPr>
              <a:picLocks noChangeAspect="1"/>
            </p:cNvPicPr>
            <p:nvPr/>
          </p:nvPicPr>
          <p:blipFill>
            <a:blip r:embed="rId17"/>
            <a:stretch>
              <a:fillRect/>
            </a:stretch>
          </p:blipFill>
          <p:spPr>
            <a:xfrm>
              <a:off x="2467936" y="2972442"/>
              <a:ext cx="449665" cy="813224"/>
            </a:xfrm>
            <a:prstGeom prst="rect">
              <a:avLst/>
            </a:prstGeom>
          </p:spPr>
        </p:pic>
        <p:grpSp>
          <p:nvGrpSpPr>
            <p:cNvPr id="31" name="Group 30">
              <a:extLst>
                <a:ext uri="{FF2B5EF4-FFF2-40B4-BE49-F238E27FC236}">
                  <a16:creationId xmlns:a16="http://schemas.microsoft.com/office/drawing/2014/main" id="{7313996F-4C79-4F41-A05A-290C7322FAC4}"/>
                </a:ext>
              </a:extLst>
            </p:cNvPr>
            <p:cNvGrpSpPr/>
            <p:nvPr/>
          </p:nvGrpSpPr>
          <p:grpSpPr>
            <a:xfrm>
              <a:off x="620869" y="2595356"/>
              <a:ext cx="1074517" cy="1177465"/>
              <a:chOff x="317225" y="1677441"/>
              <a:chExt cx="2115319" cy="2272079"/>
            </a:xfrm>
          </p:grpSpPr>
          <p:pic>
            <p:nvPicPr>
              <p:cNvPr id="33" name="Picture 32">
                <a:extLst>
                  <a:ext uri="{FF2B5EF4-FFF2-40B4-BE49-F238E27FC236}">
                    <a16:creationId xmlns:a16="http://schemas.microsoft.com/office/drawing/2014/main" id="{E75EA7B6-1B5C-48B5-A456-95D768ED919C}"/>
                  </a:ext>
                </a:extLst>
              </p:cNvPr>
              <p:cNvPicPr>
                <a:picLocks noChangeAspect="1"/>
              </p:cNvPicPr>
              <p:nvPr/>
            </p:nvPicPr>
            <p:blipFill>
              <a:blip r:embed="rId18"/>
              <a:stretch>
                <a:fillRect/>
              </a:stretch>
            </p:blipFill>
            <p:spPr>
              <a:xfrm>
                <a:off x="960437" y="1880438"/>
                <a:ext cx="1472107" cy="1232461"/>
              </a:xfrm>
              <a:prstGeom prst="rect">
                <a:avLst/>
              </a:prstGeom>
            </p:spPr>
          </p:pic>
          <p:pic>
            <p:nvPicPr>
              <p:cNvPr id="34" name="Picture 33">
                <a:extLst>
                  <a:ext uri="{FF2B5EF4-FFF2-40B4-BE49-F238E27FC236}">
                    <a16:creationId xmlns:a16="http://schemas.microsoft.com/office/drawing/2014/main" id="{ACCB07A6-B2FE-4FFF-B2C2-12167559A46B}"/>
                  </a:ext>
                </a:extLst>
              </p:cNvPr>
              <p:cNvPicPr>
                <a:picLocks noChangeAspect="1"/>
              </p:cNvPicPr>
              <p:nvPr/>
            </p:nvPicPr>
            <p:blipFill>
              <a:blip r:embed="rId19"/>
              <a:stretch>
                <a:fillRect/>
              </a:stretch>
            </p:blipFill>
            <p:spPr>
              <a:xfrm>
                <a:off x="317225" y="1677441"/>
                <a:ext cx="1083142" cy="1097394"/>
              </a:xfrm>
              <a:prstGeom prst="rect">
                <a:avLst/>
              </a:prstGeom>
            </p:spPr>
          </p:pic>
          <p:pic>
            <p:nvPicPr>
              <p:cNvPr id="35" name="Picture 34">
                <a:extLst>
                  <a:ext uri="{FF2B5EF4-FFF2-40B4-BE49-F238E27FC236}">
                    <a16:creationId xmlns:a16="http://schemas.microsoft.com/office/drawing/2014/main" id="{5A872964-5BDB-464D-A67B-82683665482B}"/>
                  </a:ext>
                </a:extLst>
              </p:cNvPr>
              <p:cNvPicPr>
                <a:picLocks noChangeAspect="1"/>
              </p:cNvPicPr>
              <p:nvPr/>
            </p:nvPicPr>
            <p:blipFill>
              <a:blip r:embed="rId20"/>
              <a:stretch>
                <a:fillRect/>
              </a:stretch>
            </p:blipFill>
            <p:spPr>
              <a:xfrm>
                <a:off x="324951" y="2852126"/>
                <a:ext cx="1083142" cy="1097394"/>
              </a:xfrm>
              <a:prstGeom prst="rect">
                <a:avLst/>
              </a:prstGeom>
            </p:spPr>
          </p:pic>
        </p:grpSp>
        <p:pic>
          <p:nvPicPr>
            <p:cNvPr id="32" name="Picture 31">
              <a:extLst>
                <a:ext uri="{FF2B5EF4-FFF2-40B4-BE49-F238E27FC236}">
                  <a16:creationId xmlns:a16="http://schemas.microsoft.com/office/drawing/2014/main" id="{52150634-5B93-4856-8640-F4689E4BE524}"/>
                </a:ext>
              </a:extLst>
            </p:cNvPr>
            <p:cNvPicPr>
              <a:picLocks noChangeAspect="1"/>
            </p:cNvPicPr>
            <p:nvPr/>
          </p:nvPicPr>
          <p:blipFill>
            <a:blip r:embed="rId21"/>
            <a:stretch>
              <a:fillRect/>
            </a:stretch>
          </p:blipFill>
          <p:spPr>
            <a:xfrm>
              <a:off x="2151051" y="2123643"/>
              <a:ext cx="1095650" cy="628079"/>
            </a:xfrm>
            <a:prstGeom prst="rect">
              <a:avLst/>
            </a:prstGeom>
          </p:spPr>
        </p:pic>
      </p:grpSp>
      <p:sp>
        <p:nvSpPr>
          <p:cNvPr id="42" name="Title 1">
            <a:extLst>
              <a:ext uri="{FF2B5EF4-FFF2-40B4-BE49-F238E27FC236}">
                <a16:creationId xmlns:a16="http://schemas.microsoft.com/office/drawing/2014/main" id="{0AEE6822-9FB2-45DD-9610-E543FBF17C33}"/>
              </a:ext>
            </a:extLst>
          </p:cNvPr>
          <p:cNvSpPr txBox="1">
            <a:spLocks/>
          </p:cNvSpPr>
          <p:nvPr/>
        </p:nvSpPr>
        <p:spPr>
          <a:xfrm>
            <a:off x="1376778" y="2489026"/>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dirty="0"/>
          </a:p>
        </p:txBody>
      </p:sp>
      <p:sp>
        <p:nvSpPr>
          <p:cNvPr id="44" name="Title 1">
            <a:extLst>
              <a:ext uri="{FF2B5EF4-FFF2-40B4-BE49-F238E27FC236}">
                <a16:creationId xmlns:a16="http://schemas.microsoft.com/office/drawing/2014/main" id="{F9145B9E-C870-4492-AE2F-1ECF03376A7F}"/>
              </a:ext>
            </a:extLst>
          </p:cNvPr>
          <p:cNvSpPr>
            <a:spLocks noGrp="1"/>
          </p:cNvSpPr>
          <p:nvPr>
            <p:ph type="title"/>
          </p:nvPr>
        </p:nvSpPr>
        <p:spPr>
          <a:xfrm>
            <a:off x="0" y="-1581"/>
            <a:ext cx="7886700" cy="994172"/>
          </a:xfrm>
        </p:spPr>
        <p:txBody>
          <a:bodyPr/>
          <a:lstStyle/>
          <a:p>
            <a:r>
              <a:rPr lang="en-US" sz="3200" dirty="0"/>
              <a:t>Machine Learning Uses and Algorithm Families</a:t>
            </a:r>
            <a:endParaRPr lang="en-US" dirty="0"/>
          </a:p>
        </p:txBody>
      </p:sp>
    </p:spTree>
    <p:extLst>
      <p:ext uri="{BB962C8B-B14F-4D97-AF65-F5344CB8AC3E}">
        <p14:creationId xmlns:p14="http://schemas.microsoft.com/office/powerpoint/2010/main" val="212574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581"/>
            <a:ext cx="7886700" cy="994172"/>
          </a:xfrm>
        </p:spPr>
        <p:txBody>
          <a:bodyPr/>
          <a:lstStyle/>
          <a:p>
            <a:r>
              <a:rPr lang="en-US" dirty="0"/>
              <a:t>Languages and Libraries</a:t>
            </a:r>
          </a:p>
        </p:txBody>
      </p:sp>
      <p:graphicFrame>
        <p:nvGraphicFramePr>
          <p:cNvPr id="4" name="Table 3">
            <a:extLst>
              <a:ext uri="{FF2B5EF4-FFF2-40B4-BE49-F238E27FC236}">
                <a16:creationId xmlns:a16="http://schemas.microsoft.com/office/drawing/2014/main" id="{D5C67720-3A14-B846-B22C-8DF78AEA674F}"/>
              </a:ext>
            </a:extLst>
          </p:cNvPr>
          <p:cNvGraphicFramePr>
            <a:graphicFrameLocks noGrp="1"/>
          </p:cNvGraphicFramePr>
          <p:nvPr/>
        </p:nvGraphicFramePr>
        <p:xfrm>
          <a:off x="132736" y="763229"/>
          <a:ext cx="8882215" cy="4289415"/>
        </p:xfrm>
        <a:graphic>
          <a:graphicData uri="http://schemas.openxmlformats.org/drawingml/2006/table">
            <a:tbl>
              <a:tblPr firstRow="1" bandRow="1">
                <a:tableStyleId>{5C22544A-7EE6-4342-B048-85BDC9FD1C3A}</a:tableStyleId>
              </a:tblPr>
              <a:tblGrid>
                <a:gridCol w="2952979">
                  <a:extLst>
                    <a:ext uri="{9D8B030D-6E8A-4147-A177-3AD203B41FA5}">
                      <a16:colId xmlns:a16="http://schemas.microsoft.com/office/drawing/2014/main" val="4087474111"/>
                    </a:ext>
                  </a:extLst>
                </a:gridCol>
                <a:gridCol w="5929236">
                  <a:extLst>
                    <a:ext uri="{9D8B030D-6E8A-4147-A177-3AD203B41FA5}">
                      <a16:colId xmlns:a16="http://schemas.microsoft.com/office/drawing/2014/main" val="681882504"/>
                    </a:ext>
                  </a:extLst>
                </a:gridCol>
              </a:tblGrid>
              <a:tr h="487086">
                <a:tc>
                  <a:txBody>
                    <a:bodyPr/>
                    <a:lstStyle/>
                    <a:p>
                      <a:r>
                        <a:rPr lang="en-US" sz="1500" dirty="0"/>
                        <a:t>Language</a:t>
                      </a:r>
                    </a:p>
                  </a:txBody>
                  <a:tcPr marL="68580" marR="68580" marT="34290" marB="34290"/>
                </a:tc>
                <a:tc>
                  <a:txBody>
                    <a:bodyPr/>
                    <a:lstStyle/>
                    <a:p>
                      <a:r>
                        <a:rPr lang="en-US" sz="1500" dirty="0"/>
                        <a:t>Libraries</a:t>
                      </a:r>
                    </a:p>
                  </a:txBody>
                  <a:tcPr marL="68580" marR="68580" marT="34290" marB="34290"/>
                </a:tc>
                <a:extLst>
                  <a:ext uri="{0D108BD9-81ED-4DB2-BD59-A6C34878D82A}">
                    <a16:rowId xmlns:a16="http://schemas.microsoft.com/office/drawing/2014/main" val="2660827717"/>
                  </a:ext>
                </a:extLst>
              </a:tr>
              <a:tr h="754380">
                <a:tc>
                  <a:txBody>
                    <a:bodyPr/>
                    <a:lstStyle/>
                    <a:p>
                      <a:r>
                        <a:rPr lang="en-US" sz="1500" dirty="0"/>
                        <a:t>R</a:t>
                      </a:r>
                    </a:p>
                  </a:txBody>
                  <a:tcPr marL="68580" marR="68580" marT="34290" marB="34290"/>
                </a:tc>
                <a:tc>
                  <a:txBody>
                    <a:bodyPr/>
                    <a:lstStyle/>
                    <a:p>
                      <a:r>
                        <a:rPr lang="en-US" sz="1500" dirty="0"/>
                        <a:t>Standard Libraries and Packages, E1071, </a:t>
                      </a:r>
                      <a:r>
                        <a:rPr lang="en-US" sz="1500" dirty="0" err="1"/>
                        <a:t>rpart</a:t>
                      </a:r>
                      <a:r>
                        <a:rPr lang="en-US" sz="1500" dirty="0"/>
                        <a:t>, </a:t>
                      </a:r>
                      <a:r>
                        <a:rPr lang="en-US" sz="1500" dirty="0" err="1"/>
                        <a:t>randomForest</a:t>
                      </a:r>
                      <a:r>
                        <a:rPr lang="en-US" sz="1500" dirty="0"/>
                        <a:t>, caret, </a:t>
                      </a:r>
                      <a:r>
                        <a:rPr lang="en-US" sz="1500" dirty="0" err="1"/>
                        <a:t>kernlab</a:t>
                      </a:r>
                      <a:r>
                        <a:rPr lang="en-US" sz="1500" dirty="0"/>
                        <a:t>, </a:t>
                      </a:r>
                      <a:r>
                        <a:rPr lang="en-US" sz="1500" dirty="0" err="1"/>
                        <a:t>glmnet</a:t>
                      </a:r>
                      <a:r>
                        <a:rPr lang="en-US" sz="1500" dirty="0"/>
                        <a:t>, ROCR, </a:t>
                      </a:r>
                      <a:r>
                        <a:rPr lang="en-US" sz="1500" dirty="0" err="1"/>
                        <a:t>gbm</a:t>
                      </a:r>
                      <a:r>
                        <a:rPr lang="en-US" sz="1500" dirty="0"/>
                        <a:t>, party, </a:t>
                      </a:r>
                      <a:r>
                        <a:rPr lang="en-US" sz="1500" dirty="0" err="1"/>
                        <a:t>arules</a:t>
                      </a:r>
                      <a:r>
                        <a:rPr lang="en-US" sz="1500" dirty="0"/>
                        <a:t>, tree, </a:t>
                      </a:r>
                      <a:r>
                        <a:rPr lang="en-US" sz="1500" dirty="0" err="1"/>
                        <a:t>klaR</a:t>
                      </a:r>
                      <a:r>
                        <a:rPr lang="en-US" sz="1500" dirty="0"/>
                        <a:t>, </a:t>
                      </a:r>
                      <a:r>
                        <a:rPr lang="en-US" sz="1500" dirty="0" err="1"/>
                        <a:t>Rweka</a:t>
                      </a:r>
                      <a:r>
                        <a:rPr lang="en-US" sz="1500" dirty="0"/>
                        <a:t>, </a:t>
                      </a:r>
                      <a:r>
                        <a:rPr lang="en-US" sz="1500" dirty="0" err="1"/>
                        <a:t>ipred</a:t>
                      </a:r>
                      <a:r>
                        <a:rPr lang="en-US" sz="1500" dirty="0"/>
                        <a:t>, lars, earth, </a:t>
                      </a:r>
                      <a:r>
                        <a:rPr lang="en-US" sz="1500" dirty="0" err="1"/>
                        <a:t>CORElearn</a:t>
                      </a:r>
                      <a:r>
                        <a:rPr lang="en-US" sz="1500" dirty="0"/>
                        <a:t>, </a:t>
                      </a:r>
                      <a:r>
                        <a:rPr lang="en-US" sz="1500" dirty="0" err="1"/>
                        <a:t>mboost</a:t>
                      </a:r>
                      <a:endParaRPr lang="en-US" sz="1500" dirty="0"/>
                    </a:p>
                  </a:txBody>
                  <a:tcPr marL="68580" marR="68580" marT="34290" marB="34290"/>
                </a:tc>
                <a:extLst>
                  <a:ext uri="{0D108BD9-81ED-4DB2-BD59-A6C34878D82A}">
                    <a16:rowId xmlns:a16="http://schemas.microsoft.com/office/drawing/2014/main" val="3380211735"/>
                  </a:ext>
                </a:extLst>
              </a:tr>
              <a:tr h="525780">
                <a:tc>
                  <a:txBody>
                    <a:bodyPr/>
                    <a:lstStyle/>
                    <a:p>
                      <a:r>
                        <a:rPr lang="en-US" sz="1500" dirty="0"/>
                        <a:t>Python</a:t>
                      </a:r>
                    </a:p>
                  </a:txBody>
                  <a:tcPr marL="68580" marR="68580" marT="34290" marB="34290"/>
                </a:tc>
                <a:tc>
                  <a:txBody>
                    <a:bodyPr/>
                    <a:lstStyle/>
                    <a:p>
                      <a:r>
                        <a:rPr lang="en-US" sz="1500" dirty="0"/>
                        <a:t>TensorFlow, </a:t>
                      </a:r>
                      <a:r>
                        <a:rPr lang="en-US" sz="1500" dirty="0" err="1"/>
                        <a:t>Scikit</a:t>
                      </a:r>
                      <a:r>
                        <a:rPr lang="en-US" sz="1500" dirty="0"/>
                        <a:t>-Learn, </a:t>
                      </a:r>
                      <a:r>
                        <a:rPr lang="en-US" sz="1500" dirty="0" err="1"/>
                        <a:t>Numpy</a:t>
                      </a:r>
                      <a:r>
                        <a:rPr lang="en-US" sz="1500" dirty="0"/>
                        <a:t>, </a:t>
                      </a:r>
                      <a:r>
                        <a:rPr lang="en-US" sz="1500" dirty="0" err="1"/>
                        <a:t>Keras</a:t>
                      </a:r>
                      <a:r>
                        <a:rPr lang="en-US" sz="1500" dirty="0"/>
                        <a:t>, </a:t>
                      </a:r>
                      <a:r>
                        <a:rPr lang="en-US" sz="1500" dirty="0" err="1"/>
                        <a:t>PyTorch</a:t>
                      </a:r>
                      <a:r>
                        <a:rPr lang="en-US" sz="1500" dirty="0"/>
                        <a:t>, </a:t>
                      </a:r>
                      <a:r>
                        <a:rPr lang="en-US" sz="1500" dirty="0" err="1"/>
                        <a:t>LightGBM</a:t>
                      </a:r>
                      <a:r>
                        <a:rPr lang="en-US" sz="1500" dirty="0"/>
                        <a:t>, Eli5, SciPy, Theano, Pandas</a:t>
                      </a:r>
                    </a:p>
                  </a:txBody>
                  <a:tcPr marL="68580" marR="68580" marT="34290" marB="34290"/>
                </a:tc>
                <a:extLst>
                  <a:ext uri="{0D108BD9-81ED-4DB2-BD59-A6C34878D82A}">
                    <a16:rowId xmlns:a16="http://schemas.microsoft.com/office/drawing/2014/main" val="1183974739"/>
                  </a:ext>
                </a:extLst>
              </a:tr>
              <a:tr h="840723">
                <a:tc>
                  <a:txBody>
                    <a:bodyPr/>
                    <a:lstStyle/>
                    <a:p>
                      <a:r>
                        <a:rPr lang="en-US" sz="1500" dirty="0"/>
                        <a:t>Platform-Specific (Spark, Hadoop, etc.)</a:t>
                      </a:r>
                    </a:p>
                  </a:txBody>
                  <a:tcPr marL="68580" marR="68580" marT="34290" marB="34290"/>
                </a:tc>
                <a:tc>
                  <a:txBody>
                    <a:bodyPr/>
                    <a:lstStyle/>
                    <a:p>
                      <a:r>
                        <a:rPr lang="en-US" sz="1500" dirty="0" err="1"/>
                        <a:t>MLLib</a:t>
                      </a:r>
                      <a:r>
                        <a:rPr lang="en-US" sz="1500" dirty="0"/>
                        <a:t>, </a:t>
                      </a:r>
                      <a:r>
                        <a:rPr lang="en-US" sz="1500" dirty="0" err="1"/>
                        <a:t>PySpark</a:t>
                      </a:r>
                      <a:r>
                        <a:rPr lang="en-US" sz="1500" dirty="0"/>
                        <a:t>, </a:t>
                      </a:r>
                      <a:r>
                        <a:rPr lang="en-US" sz="1500" dirty="0" err="1"/>
                        <a:t>SparkR</a:t>
                      </a:r>
                      <a:r>
                        <a:rPr lang="en-US" sz="1500" dirty="0"/>
                        <a:t>, … (Spark), Etc.</a:t>
                      </a:r>
                    </a:p>
                  </a:txBody>
                  <a:tcPr marL="68580" marR="68580" marT="34290" marB="34290"/>
                </a:tc>
                <a:extLst>
                  <a:ext uri="{0D108BD9-81ED-4DB2-BD59-A6C34878D82A}">
                    <a16:rowId xmlns:a16="http://schemas.microsoft.com/office/drawing/2014/main" val="3338677235"/>
                  </a:ext>
                </a:extLst>
              </a:tr>
              <a:tr h="840723">
                <a:tc>
                  <a:txBody>
                    <a:bodyPr/>
                    <a:lstStyle/>
                    <a:p>
                      <a:r>
                        <a:rPr lang="en-US" sz="1500" dirty="0"/>
                        <a:t>SQL (data selection and preparation)</a:t>
                      </a:r>
                    </a:p>
                  </a:txBody>
                  <a:tcPr marL="68580" marR="68580" marT="34290" marB="34290"/>
                </a:tc>
                <a:tc>
                  <a:txBody>
                    <a:bodyPr/>
                    <a:lstStyle/>
                    <a:p>
                      <a:r>
                        <a:rPr lang="en-US" sz="1500" dirty="0"/>
                        <a:t>N/A</a:t>
                      </a:r>
                    </a:p>
                  </a:txBody>
                  <a:tcPr marL="68580" marR="68580" marT="34290" marB="34290"/>
                </a:tc>
                <a:extLst>
                  <a:ext uri="{0D108BD9-81ED-4DB2-BD59-A6C34878D82A}">
                    <a16:rowId xmlns:a16="http://schemas.microsoft.com/office/drawing/2014/main" val="1794778980"/>
                  </a:ext>
                </a:extLst>
              </a:tr>
              <a:tr h="840723">
                <a:tc>
                  <a:txBody>
                    <a:bodyPr/>
                    <a:lstStyle/>
                    <a:p>
                      <a:r>
                        <a:rPr lang="en-US" sz="1500" dirty="0"/>
                        <a:t>Java (primarily data preparation)</a:t>
                      </a:r>
                    </a:p>
                  </a:txBody>
                  <a:tcPr marL="68580" marR="68580" marT="34290" marB="34290"/>
                </a:tc>
                <a:tc>
                  <a:txBody>
                    <a:bodyPr/>
                    <a:lstStyle/>
                    <a:p>
                      <a:r>
                        <a:rPr lang="en-US" sz="1500" dirty="0"/>
                        <a:t>ADAMS, Deeplearning4j, ELKI, </a:t>
                      </a:r>
                      <a:r>
                        <a:rPr lang="en-US" sz="1500" dirty="0" err="1"/>
                        <a:t>JavaML</a:t>
                      </a:r>
                      <a:r>
                        <a:rPr lang="en-US" sz="1500" dirty="0"/>
                        <a:t>, JSAT, Mahout, MALLET, Massive Online Analysis, RapidMiner, Weka.</a:t>
                      </a:r>
                    </a:p>
                  </a:txBody>
                  <a:tcPr marL="68580" marR="68580" marT="34290" marB="34290"/>
                </a:tc>
                <a:extLst>
                  <a:ext uri="{0D108BD9-81ED-4DB2-BD59-A6C34878D82A}">
                    <a16:rowId xmlns:a16="http://schemas.microsoft.com/office/drawing/2014/main" val="3513756063"/>
                  </a:ext>
                </a:extLst>
              </a:tr>
            </a:tbl>
          </a:graphicData>
        </a:graphic>
      </p:graphicFrame>
    </p:spTree>
    <p:extLst>
      <p:ext uri="{BB962C8B-B14F-4D97-AF65-F5344CB8AC3E}">
        <p14:creationId xmlns:p14="http://schemas.microsoft.com/office/powerpoint/2010/main" val="2815439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83327-FF63-4236-89D6-20A4669464EB}"/>
              </a:ext>
            </a:extLst>
          </p:cNvPr>
          <p:cNvSpPr>
            <a:spLocks noGrp="1"/>
          </p:cNvSpPr>
          <p:nvPr>
            <p:ph type="title"/>
          </p:nvPr>
        </p:nvSpPr>
        <p:spPr>
          <a:xfrm>
            <a:off x="0" y="11062"/>
            <a:ext cx="7886700" cy="994172"/>
          </a:xfrm>
        </p:spPr>
        <p:txBody>
          <a:bodyPr/>
          <a:lstStyle/>
          <a:p>
            <a:r>
              <a:rPr lang="en-US" dirty="0"/>
              <a:t>Example Code</a:t>
            </a:r>
          </a:p>
        </p:txBody>
      </p:sp>
      <p:sp>
        <p:nvSpPr>
          <p:cNvPr id="3" name="Rectangle 2">
            <a:extLst>
              <a:ext uri="{FF2B5EF4-FFF2-40B4-BE49-F238E27FC236}">
                <a16:creationId xmlns:a16="http://schemas.microsoft.com/office/drawing/2014/main" id="{75C586FF-120C-8B41-9AA4-25ECE7B65E2F}"/>
              </a:ext>
            </a:extLst>
          </p:cNvPr>
          <p:cNvSpPr/>
          <p:nvPr/>
        </p:nvSpPr>
        <p:spPr>
          <a:xfrm>
            <a:off x="359764" y="843197"/>
            <a:ext cx="8510666" cy="4039567"/>
          </a:xfrm>
          <a:prstGeom prst="rect">
            <a:avLst/>
          </a:prstGeom>
        </p:spPr>
        <p:txBody>
          <a:bodyPr wrap="square">
            <a:spAutoFit/>
          </a:bodyPr>
          <a:lstStyle/>
          <a:p>
            <a:pPr defTabSz="685800"/>
            <a:r>
              <a:rPr lang="en-US" sz="1350" b="1" dirty="0">
                <a:solidFill>
                  <a:srgbClr val="FF0000"/>
                </a:solidFill>
                <a:latin typeface="Calibri" panose="020F0502020204030204"/>
              </a:rPr>
              <a:t># a) linear algorithms</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fit.lda</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lda</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b) nonlinear algorithms</a:t>
            </a:r>
          </a:p>
          <a:p>
            <a:pPr defTabSz="685800"/>
            <a:r>
              <a:rPr lang="en-US" sz="1350" b="1" dirty="0">
                <a:solidFill>
                  <a:prstClr val="black"/>
                </a:solidFill>
                <a:latin typeface="Calibri" panose="020F0502020204030204"/>
              </a:rPr>
              <a:t>  # CART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fit.cart</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rpart</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a:t>
            </a:r>
            <a:r>
              <a:rPr lang="en-US" sz="1350" b="1" dirty="0" err="1">
                <a:solidFill>
                  <a:prstClr val="black"/>
                </a:solidFill>
                <a:latin typeface="Calibri" panose="020F0502020204030204"/>
              </a:rPr>
              <a:t>kNN</a:t>
            </a:r>
            <a:endParaRPr lang="en-US" sz="1350" b="1" dirty="0">
              <a:solidFill>
                <a:prstClr val="black"/>
              </a:solidFill>
              <a:latin typeface="Calibri" panose="020F0502020204030204"/>
            </a:endParaRP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fit.knn</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knn</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endParaRPr lang="en-US" sz="1350" dirty="0">
              <a:solidFill>
                <a:prstClr val="black"/>
              </a:solidFill>
              <a:latin typeface="Calibri" panose="020F0502020204030204"/>
            </a:endParaRPr>
          </a:p>
          <a:p>
            <a:pPr defTabSz="685800"/>
            <a:r>
              <a:rPr lang="en-US" sz="1350" b="1" dirty="0">
                <a:solidFill>
                  <a:srgbClr val="FF0000"/>
                </a:solidFill>
                <a:latin typeface="Calibri" panose="020F0502020204030204"/>
              </a:rPr>
              <a:t># c) advanced algorithms</a:t>
            </a:r>
          </a:p>
          <a:p>
            <a:pPr defTabSz="685800"/>
            <a:r>
              <a:rPr lang="en-US" sz="1350" b="1" dirty="0">
                <a:solidFill>
                  <a:prstClr val="black"/>
                </a:solidFill>
                <a:latin typeface="Calibri" panose="020F0502020204030204"/>
              </a:rPr>
              <a:t>  # SVM</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fit.svm</a:t>
            </a:r>
            <a:r>
              <a:rPr lang="en-US" sz="1350" dirty="0">
                <a:solidFill>
                  <a:prstClr val="black"/>
                </a:solidFill>
                <a:latin typeface="Calibri" panose="020F0502020204030204"/>
              </a:rPr>
              <a:t> &lt;- train(Species~., data=dataset, method="</a:t>
            </a:r>
            <a:r>
              <a:rPr lang="en-US" sz="1350" dirty="0" err="1">
                <a:solidFill>
                  <a:prstClr val="black"/>
                </a:solidFill>
                <a:latin typeface="Calibri" panose="020F0502020204030204"/>
              </a:rPr>
              <a:t>svmRadial</a:t>
            </a:r>
            <a:r>
              <a:rPr lang="en-US" sz="1350" dirty="0">
                <a:solidFill>
                  <a:prstClr val="black"/>
                </a:solidFill>
                <a:latin typeface="Calibri" panose="020F0502020204030204"/>
              </a:rPr>
              <a:t>",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a:p>
            <a:pPr defTabSz="685800"/>
            <a:r>
              <a:rPr lang="en-US" sz="1350" b="1" dirty="0">
                <a:solidFill>
                  <a:prstClr val="black"/>
                </a:solidFill>
                <a:latin typeface="Calibri" panose="020F0502020204030204"/>
              </a:rPr>
              <a:t>  # Random Forest</a:t>
            </a:r>
          </a:p>
          <a:p>
            <a:pPr defTabSz="685800"/>
            <a:r>
              <a:rPr lang="en-US" sz="1350" dirty="0" err="1">
                <a:solidFill>
                  <a:prstClr val="black"/>
                </a:solidFill>
                <a:latin typeface="Calibri" panose="020F0502020204030204"/>
              </a:rPr>
              <a:t>set.seed</a:t>
            </a:r>
            <a:r>
              <a:rPr lang="en-US" sz="1350" dirty="0">
                <a:solidFill>
                  <a:prstClr val="black"/>
                </a:solidFill>
                <a:latin typeface="Calibri" panose="020F0502020204030204"/>
              </a:rPr>
              <a:t>(7)</a:t>
            </a:r>
          </a:p>
          <a:p>
            <a:pPr defTabSz="685800"/>
            <a:r>
              <a:rPr lang="en-US" sz="1350" dirty="0" err="1">
                <a:solidFill>
                  <a:prstClr val="black"/>
                </a:solidFill>
                <a:latin typeface="Calibri" panose="020F0502020204030204"/>
              </a:rPr>
              <a:t>fit.rf</a:t>
            </a:r>
            <a:r>
              <a:rPr lang="en-US" sz="1350" dirty="0">
                <a:solidFill>
                  <a:prstClr val="black"/>
                </a:solidFill>
                <a:latin typeface="Calibri" panose="020F0502020204030204"/>
              </a:rPr>
              <a:t> &lt;- train(Species~., data=dataset, method="rf", metric=metric, </a:t>
            </a:r>
            <a:r>
              <a:rPr lang="en-US" sz="1350" dirty="0" err="1">
                <a:solidFill>
                  <a:prstClr val="black"/>
                </a:solidFill>
                <a:latin typeface="Calibri" panose="020F0502020204030204"/>
              </a:rPr>
              <a:t>trControl</a:t>
            </a:r>
            <a:r>
              <a:rPr lang="en-US" sz="1350" dirty="0">
                <a:solidFill>
                  <a:prstClr val="black"/>
                </a:solidFill>
                <a:latin typeface="Calibri" panose="020F0502020204030204"/>
              </a:rPr>
              <a:t>=control)</a:t>
            </a:r>
          </a:p>
        </p:txBody>
      </p:sp>
      <p:sp>
        <p:nvSpPr>
          <p:cNvPr id="4" name="Rectangle 3">
            <a:extLst>
              <a:ext uri="{FF2B5EF4-FFF2-40B4-BE49-F238E27FC236}">
                <a16:creationId xmlns:a16="http://schemas.microsoft.com/office/drawing/2014/main" id="{D670A1C7-98C6-5346-A961-3B187BD3D76E}"/>
              </a:ext>
            </a:extLst>
          </p:cNvPr>
          <p:cNvSpPr/>
          <p:nvPr/>
        </p:nvSpPr>
        <p:spPr>
          <a:xfrm>
            <a:off x="2690735" y="4855440"/>
            <a:ext cx="6854252" cy="300082"/>
          </a:xfrm>
          <a:prstGeom prst="rect">
            <a:avLst/>
          </a:prstGeom>
        </p:spPr>
        <p:txBody>
          <a:bodyPr wrap="square">
            <a:spAutoFit/>
          </a:bodyPr>
          <a:lstStyle/>
          <a:p>
            <a:pPr defTabSz="685800"/>
            <a:r>
              <a:rPr lang="en-US" sz="1350" i="1" dirty="0">
                <a:solidFill>
                  <a:srgbClr val="FF0000"/>
                </a:solidFill>
                <a:latin typeface="Calibri" panose="020F0502020204030204"/>
              </a:rPr>
              <a:t>Source: https://</a:t>
            </a:r>
            <a:r>
              <a:rPr lang="en-US" sz="1350" i="1" dirty="0" err="1">
                <a:solidFill>
                  <a:srgbClr val="FF0000"/>
                </a:solidFill>
                <a:latin typeface="Calibri" panose="020F0502020204030204"/>
              </a:rPr>
              <a:t>machinelearningmastery.com</a:t>
            </a:r>
            <a:r>
              <a:rPr lang="en-US" sz="1350" i="1" dirty="0">
                <a:solidFill>
                  <a:srgbClr val="FF0000"/>
                </a:solidFill>
                <a:latin typeface="Calibri" panose="020F0502020204030204"/>
              </a:rPr>
              <a:t>/machine-learning-in-r-step-by-step/</a:t>
            </a:r>
          </a:p>
        </p:txBody>
      </p:sp>
    </p:spTree>
    <p:extLst>
      <p:ext uri="{BB962C8B-B14F-4D97-AF65-F5344CB8AC3E}">
        <p14:creationId xmlns:p14="http://schemas.microsoft.com/office/powerpoint/2010/main" val="214770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770CE-3AD2-2D48-8C7B-F26D812EFEF9}"/>
              </a:ext>
            </a:extLst>
          </p:cNvPr>
          <p:cNvSpPr>
            <a:spLocks noGrp="1"/>
          </p:cNvSpPr>
          <p:nvPr>
            <p:ph type="body" sz="quarter" idx="12"/>
          </p:nvPr>
        </p:nvSpPr>
        <p:spPr/>
        <p:txBody>
          <a:bodyPr/>
          <a:lstStyle/>
          <a:p>
            <a:r>
              <a:rPr lang="en-US" dirty="0"/>
              <a:t>AI Pathway</a:t>
            </a:r>
          </a:p>
        </p:txBody>
      </p:sp>
      <p:sp>
        <p:nvSpPr>
          <p:cNvPr id="4" name="Title 3">
            <a:extLst>
              <a:ext uri="{FF2B5EF4-FFF2-40B4-BE49-F238E27FC236}">
                <a16:creationId xmlns:a16="http://schemas.microsoft.com/office/drawing/2014/main" id="{AEAFC22A-6496-E745-A231-543E4C153F7C}"/>
              </a:ext>
            </a:extLst>
          </p:cNvPr>
          <p:cNvSpPr>
            <a:spLocks noGrp="1"/>
          </p:cNvSpPr>
          <p:nvPr>
            <p:ph type="title"/>
          </p:nvPr>
        </p:nvSpPr>
        <p:spPr>
          <a:xfrm>
            <a:off x="404611" y="2317394"/>
            <a:ext cx="5597115" cy="614029"/>
          </a:xfrm>
        </p:spPr>
        <p:txBody>
          <a:bodyPr/>
          <a:lstStyle/>
          <a:p>
            <a:r>
              <a:rPr lang="en-US" sz="3600" dirty="0"/>
              <a:t>A Behind the Scenes Look at Machine Learning, AI and DL</a:t>
            </a:r>
          </a:p>
        </p:txBody>
      </p:sp>
      <p:sp>
        <p:nvSpPr>
          <p:cNvPr id="3" name="Text Placeholder 2">
            <a:extLst>
              <a:ext uri="{FF2B5EF4-FFF2-40B4-BE49-F238E27FC236}">
                <a16:creationId xmlns:a16="http://schemas.microsoft.com/office/drawing/2014/main" id="{5A7296E9-8CA3-934E-A079-3869DD5ADBBD}"/>
              </a:ext>
            </a:extLst>
          </p:cNvPr>
          <p:cNvSpPr>
            <a:spLocks noGrp="1"/>
          </p:cNvSpPr>
          <p:nvPr>
            <p:ph type="body" sz="quarter" idx="22"/>
          </p:nvPr>
        </p:nvSpPr>
        <p:spPr/>
        <p:txBody>
          <a:bodyPr/>
          <a:lstStyle/>
          <a:p>
            <a:r>
              <a:rPr lang="en-US" sz="2000" dirty="0"/>
              <a:t>Anna Hoffman</a:t>
            </a:r>
          </a:p>
          <a:p>
            <a:r>
              <a:rPr lang="en-US" sz="2000" dirty="0"/>
              <a:t>Data &amp; Applied Scientist, Microsoft</a:t>
            </a:r>
          </a:p>
        </p:txBody>
      </p:sp>
      <p:pic>
        <p:nvPicPr>
          <p:cNvPr id="15" name="Picture 14">
            <a:extLst>
              <a:ext uri="{FF2B5EF4-FFF2-40B4-BE49-F238E27FC236}">
                <a16:creationId xmlns:a16="http://schemas.microsoft.com/office/drawing/2014/main" id="{F1480B87-F5D9-4004-AEC5-DF058F4212C4}"/>
              </a:ext>
            </a:extLst>
          </p:cNvPr>
          <p:cNvPicPr>
            <a:picLocks noChangeAspect="1"/>
          </p:cNvPicPr>
          <p:nvPr/>
        </p:nvPicPr>
        <p:blipFill>
          <a:blip r:embed="rId3"/>
          <a:stretch>
            <a:fillRect/>
          </a:stretch>
        </p:blipFill>
        <p:spPr>
          <a:xfrm>
            <a:off x="556652" y="4597076"/>
            <a:ext cx="2250718" cy="632027"/>
          </a:xfrm>
          <a:prstGeom prst="rect">
            <a:avLst/>
          </a:prstGeom>
        </p:spPr>
      </p:pic>
    </p:spTree>
    <p:extLst>
      <p:ext uri="{BB962C8B-B14F-4D97-AF65-F5344CB8AC3E}">
        <p14:creationId xmlns:p14="http://schemas.microsoft.com/office/powerpoint/2010/main" val="1798507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Deep Learning</a:t>
            </a:r>
          </a:p>
        </p:txBody>
      </p:sp>
    </p:spTree>
    <p:extLst>
      <p:ext uri="{BB962C8B-B14F-4D97-AF65-F5344CB8AC3E}">
        <p14:creationId xmlns:p14="http://schemas.microsoft.com/office/powerpoint/2010/main" val="1893440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Deep Learning</a:t>
            </a:r>
          </a:p>
        </p:txBody>
      </p:sp>
    </p:spTree>
    <p:extLst>
      <p:ext uri="{BB962C8B-B14F-4D97-AF65-F5344CB8AC3E}">
        <p14:creationId xmlns:p14="http://schemas.microsoft.com/office/powerpoint/2010/main" val="627943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114A5-A84B-4DF6-99A4-CD06042D65DE}"/>
              </a:ext>
            </a:extLst>
          </p:cNvPr>
          <p:cNvPicPr>
            <a:picLocks noChangeAspect="1"/>
          </p:cNvPicPr>
          <p:nvPr/>
        </p:nvPicPr>
        <p:blipFill>
          <a:blip r:embed="rId3"/>
          <a:stretch>
            <a:fillRect/>
          </a:stretch>
        </p:blipFill>
        <p:spPr>
          <a:xfrm>
            <a:off x="219870" y="892489"/>
            <a:ext cx="1967311" cy="2266999"/>
          </a:xfrm>
          <a:prstGeom prst="rect">
            <a:avLst/>
          </a:prstGeom>
          <a:ln>
            <a:noFill/>
          </a:ln>
          <a:effectLst>
            <a:outerShdw blurRad="292100" dist="139700" dir="2700000" algn="tl" rotWithShape="0">
              <a:srgbClr val="333333">
                <a:alpha val="65000"/>
              </a:srgbClr>
            </a:outerShdw>
          </a:effectLst>
        </p:spPr>
      </p:pic>
      <p:sp>
        <p:nvSpPr>
          <p:cNvPr id="17" name="Title 16"/>
          <p:cNvSpPr>
            <a:spLocks noGrp="1"/>
          </p:cNvSpPr>
          <p:nvPr>
            <p:ph type="title"/>
          </p:nvPr>
        </p:nvSpPr>
        <p:spPr>
          <a:xfrm>
            <a:off x="440055" y="4449385"/>
            <a:ext cx="8263890" cy="415499"/>
          </a:xfrm>
        </p:spPr>
        <p:txBody>
          <a:bodyPr>
            <a:normAutofit fontScale="90000"/>
          </a:bodyPr>
          <a:lstStyle/>
          <a:p>
            <a:pPr algn="ctr"/>
            <a:r>
              <a:rPr lang="en-US" dirty="0"/>
              <a:t>Complex Predictions and Classifications</a:t>
            </a:r>
          </a:p>
        </p:txBody>
      </p:sp>
      <p:pic>
        <p:nvPicPr>
          <p:cNvPr id="3" name="Picture 2">
            <a:extLst>
              <a:ext uri="{FF2B5EF4-FFF2-40B4-BE49-F238E27FC236}">
                <a16:creationId xmlns:a16="http://schemas.microsoft.com/office/drawing/2014/main" id="{ED89859C-B37E-4319-9684-5B8626E51ADB}"/>
              </a:ext>
            </a:extLst>
          </p:cNvPr>
          <p:cNvPicPr>
            <a:picLocks noChangeAspect="1"/>
          </p:cNvPicPr>
          <p:nvPr/>
        </p:nvPicPr>
        <p:blipFill>
          <a:blip r:embed="rId4"/>
          <a:stretch>
            <a:fillRect/>
          </a:stretch>
        </p:blipFill>
        <p:spPr>
          <a:xfrm>
            <a:off x="2391519" y="892489"/>
            <a:ext cx="3057268" cy="2266999"/>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679D663-BC80-4283-A59F-06560C50352B}"/>
              </a:ext>
            </a:extLst>
          </p:cNvPr>
          <p:cNvPicPr>
            <a:picLocks noChangeAspect="1"/>
          </p:cNvPicPr>
          <p:nvPr/>
        </p:nvPicPr>
        <p:blipFill>
          <a:blip r:embed="rId5"/>
          <a:stretch>
            <a:fillRect/>
          </a:stretch>
        </p:blipFill>
        <p:spPr>
          <a:xfrm>
            <a:off x="5631470" y="892489"/>
            <a:ext cx="3310797" cy="2266999"/>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785786B9-7044-4D68-9137-517B95CA6BD8}"/>
              </a:ext>
            </a:extLst>
          </p:cNvPr>
          <p:cNvCxnSpPr/>
          <p:nvPr/>
        </p:nvCxnSpPr>
        <p:spPr>
          <a:xfrm>
            <a:off x="1035513" y="4028507"/>
            <a:ext cx="674445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25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30" name="Picture 6" descr="See the source image">
            <a:extLst>
              <a:ext uri="{FF2B5EF4-FFF2-40B4-BE49-F238E27FC236}">
                <a16:creationId xmlns:a16="http://schemas.microsoft.com/office/drawing/2014/main" id="{47AC7DE5-C2CC-A14E-A1CC-7548F7F5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3" y="1249733"/>
            <a:ext cx="3708035" cy="146024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AF4A526-6955-F54F-B97B-1FA2D7B24CFA}"/>
              </a:ext>
            </a:extLst>
          </p:cNvPr>
          <p:cNvCxnSpPr>
            <a:cxnSpLocks/>
          </p:cNvCxnSpPr>
          <p:nvPr/>
        </p:nvCxnSpPr>
        <p:spPr>
          <a:xfrm>
            <a:off x="1382316" y="2709977"/>
            <a:ext cx="0" cy="75592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818D0ED-8B66-404E-BD80-9BD786EB05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150" y="3563422"/>
            <a:ext cx="2871788" cy="1383544"/>
          </a:xfrm>
          <a:prstGeom prst="rect">
            <a:avLst/>
          </a:prstGeom>
          <a:extLst>
            <a:ext uri="{909E8E84-426E-40DD-AFC4-6F175D3DCCD1}">
              <a14:hiddenFill xmlns:a14="http://schemas.microsoft.com/office/drawing/2010/main">
                <a:solidFill>
                  <a:srgbClr val="FFFFFF"/>
                </a:solidFill>
              </a14:hiddenFill>
            </a:ext>
          </a:extLst>
        </p:spPr>
        <p:style>
          <a:lnRef idx="0">
            <a:schemeClr val="dk1"/>
          </a:lnRef>
          <a:fillRef idx="3">
            <a:schemeClr val="dk1"/>
          </a:fillRef>
          <a:effectRef idx="3">
            <a:schemeClr val="dk1"/>
          </a:effectRef>
          <a:fontRef idx="minor">
            <a:schemeClr val="lt1"/>
          </a:fontRef>
        </p:style>
      </p:pic>
      <p:sp>
        <p:nvSpPr>
          <p:cNvPr id="4" name="Rectangle 3">
            <a:extLst>
              <a:ext uri="{FF2B5EF4-FFF2-40B4-BE49-F238E27FC236}">
                <a16:creationId xmlns:a16="http://schemas.microsoft.com/office/drawing/2014/main" id="{9964EC51-DE2B-4303-A11D-FA21993B68A2}"/>
              </a:ext>
            </a:extLst>
          </p:cNvPr>
          <p:cNvSpPr/>
          <p:nvPr/>
        </p:nvSpPr>
        <p:spPr>
          <a:xfrm>
            <a:off x="2292930" y="3571387"/>
            <a:ext cx="706792"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+b</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3FDF9F-3DFC-4AA7-BCEF-A4A3C3C59E44}"/>
                  </a:ext>
                </a:extLst>
              </p:cNvPr>
              <p:cNvSpPr txBox="1"/>
              <p:nvPr/>
            </p:nvSpPr>
            <p:spPr>
              <a:xfrm>
                <a:off x="4572000" y="1123475"/>
                <a:ext cx="1618328" cy="802014"/>
              </a:xfrm>
              <a:prstGeom prst="rect">
                <a:avLst/>
              </a:prstGeom>
              <a:noFill/>
            </p:spPr>
            <p:txBody>
              <a:bodyPr wrap="none" lIns="0" tIns="0" rIns="0" bIns="0" rtlCol="0">
                <a:spAutoFit/>
              </a:bodyPr>
              <a:lstStyle/>
              <a:p>
                <a:r>
                  <a:rPr lang="en-US" dirty="0">
                    <a:latin typeface="Cambria Math" panose="02040503050406030204" pitchFamily="18" charset="0"/>
                  </a:rPr>
                  <a:t>e.g. Sigmoid:</a:t>
                </a:r>
                <a:endParaRPr lang="en-US"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sSup>
                            <m:sSupPr>
                              <m:ctrlPr>
                                <a:rPr lang="en-US" i="1" dirty="0">
                                  <a:latin typeface="Cambria Math" panose="02040503050406030204" pitchFamily="18" charset="0"/>
                                </a:rPr>
                              </m:ctrlPr>
                            </m:sSupPr>
                            <m:e>
                              <m:r>
                                <a:rPr lang="en-US" b="0" i="1" dirty="0" smtClean="0">
                                  <a:latin typeface="Cambria Math" panose="02040503050406030204" pitchFamily="18" charset="0"/>
                                </a:rPr>
                                <m:t>1+</m:t>
                              </m:r>
                              <m:r>
                                <a:rPr lang="en-US" i="1" dirty="0">
                                  <a:latin typeface="Cambria Math" panose="02040503050406030204" pitchFamily="18" charset="0"/>
                                </a:rPr>
                                <m:t>𝑒</m:t>
                              </m:r>
                            </m:e>
                            <m:sup>
                              <m:r>
                                <a:rPr lang="en-US" b="0" i="1" dirty="0" smtClean="0">
                                  <a:latin typeface="Cambria Math" panose="02040503050406030204" pitchFamily="18" charset="0"/>
                                </a:rPr>
                                <m:t>−</m:t>
                              </m:r>
                              <m:r>
                                <a:rPr lang="en-US" i="1" dirty="0">
                                  <a:latin typeface="Cambria Math" panose="02040503050406030204" pitchFamily="18" charset="0"/>
                                </a:rPr>
                                <m:t>𝑥</m:t>
                              </m:r>
                            </m:sup>
                          </m:sSup>
                        </m:den>
                      </m:f>
                    </m:oMath>
                  </m:oMathPara>
                </a14:m>
                <a:endParaRPr lang="en-US" b="0" dirty="0"/>
              </a:p>
            </p:txBody>
          </p:sp>
        </mc:Choice>
        <mc:Fallback xmlns="">
          <p:sp>
            <p:nvSpPr>
              <p:cNvPr id="7" name="TextBox 6">
                <a:extLst>
                  <a:ext uri="{FF2B5EF4-FFF2-40B4-BE49-F238E27FC236}">
                    <a16:creationId xmlns:a16="http://schemas.microsoft.com/office/drawing/2014/main" id="{0F3FDF9F-3DFC-4AA7-BCEF-A4A3C3C59E44}"/>
                  </a:ext>
                </a:extLst>
              </p:cNvPr>
              <p:cNvSpPr txBox="1">
                <a:spLocks noRot="1" noChangeAspect="1" noMove="1" noResize="1" noEditPoints="1" noAdjustHandles="1" noChangeArrowheads="1" noChangeShapeType="1" noTextEdit="1"/>
              </p:cNvSpPr>
              <p:nvPr/>
            </p:nvSpPr>
            <p:spPr>
              <a:xfrm>
                <a:off x="4572000" y="1123475"/>
                <a:ext cx="1618328" cy="802014"/>
              </a:xfrm>
              <a:prstGeom prst="rect">
                <a:avLst/>
              </a:prstGeom>
              <a:blipFill>
                <a:blip r:embed="rId6"/>
                <a:stretch>
                  <a:fillRect l="-8679" t="-10606"/>
                </a:stretch>
              </a:blipFill>
            </p:spPr>
            <p:txBody>
              <a:bodyPr/>
              <a:lstStyle/>
              <a:p>
                <a:r>
                  <a:rPr lang="en-US">
                    <a:noFill/>
                  </a:rPr>
                  <a:t> </a:t>
                </a:r>
              </a:p>
            </p:txBody>
          </p:sp>
        </mc:Fallback>
      </mc:AlternateContent>
      <p:pic>
        <p:nvPicPr>
          <p:cNvPr id="8" name="Picture 4">
            <a:extLst>
              <a:ext uri="{FF2B5EF4-FFF2-40B4-BE49-F238E27FC236}">
                <a16:creationId xmlns:a16="http://schemas.microsoft.com/office/drawing/2014/main" id="{4D22B2FC-4018-4797-A709-CA369F3F3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08" y="794360"/>
            <a:ext cx="2193794" cy="14602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B7D2BF-96CD-4210-88AE-40F8B1F6DF93}"/>
              </a:ext>
            </a:extLst>
          </p:cNvPr>
          <p:cNvGrpSpPr/>
          <p:nvPr/>
        </p:nvGrpSpPr>
        <p:grpSpPr>
          <a:xfrm>
            <a:off x="3299460" y="1524482"/>
            <a:ext cx="5197742" cy="2163598"/>
            <a:chOff x="3299460" y="1524482"/>
            <a:chExt cx="5197742" cy="2163598"/>
          </a:xfrm>
        </p:grpSpPr>
        <p:cxnSp>
          <p:nvCxnSpPr>
            <p:cNvPr id="14" name="Straight Connector 13">
              <a:extLst>
                <a:ext uri="{FF2B5EF4-FFF2-40B4-BE49-F238E27FC236}">
                  <a16:creationId xmlns:a16="http://schemas.microsoft.com/office/drawing/2014/main" id="{0C9F0F62-EA07-48AF-AD71-BD586CC12CD7}"/>
                </a:ext>
              </a:extLst>
            </p:cNvPr>
            <p:cNvCxnSpPr>
              <a:cxnSpLocks/>
            </p:cNvCxnSpPr>
            <p:nvPr/>
          </p:nvCxnSpPr>
          <p:spPr>
            <a:xfrm flipH="1">
              <a:off x="3299460" y="1524482"/>
              <a:ext cx="1165860" cy="216359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18697BF-98C7-4873-86F9-53428A996903}"/>
                </a:ext>
              </a:extLst>
            </p:cNvPr>
            <p:cNvCxnSpPr>
              <a:cxnSpLocks/>
            </p:cNvCxnSpPr>
            <p:nvPr/>
          </p:nvCxnSpPr>
          <p:spPr>
            <a:xfrm flipH="1">
              <a:off x="3299460" y="2254604"/>
              <a:ext cx="5197742" cy="143347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C1A5D060-0814-459C-B33A-199410A8FF94}"/>
              </a:ext>
            </a:extLst>
          </p:cNvPr>
          <p:cNvSpPr/>
          <p:nvPr/>
        </p:nvSpPr>
        <p:spPr>
          <a:xfrm>
            <a:off x="1133003" y="3473134"/>
            <a:ext cx="3006081" cy="15641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BADB223F-374C-4F58-B890-4F8C3BCD6A1A}"/>
              </a:ext>
            </a:extLst>
          </p:cNvPr>
          <p:cNvSpPr txBox="1"/>
          <p:nvPr/>
        </p:nvSpPr>
        <p:spPr>
          <a:xfrm>
            <a:off x="1461372" y="3134082"/>
            <a:ext cx="1944703" cy="369332"/>
          </a:xfrm>
          <a:prstGeom prst="rect">
            <a:avLst/>
          </a:prstGeom>
          <a:noFill/>
        </p:spPr>
        <p:txBody>
          <a:bodyPr wrap="square" rtlCol="0">
            <a:spAutoFit/>
          </a:bodyPr>
          <a:lstStyle/>
          <a:p>
            <a:r>
              <a:rPr lang="en-US" dirty="0">
                <a:solidFill>
                  <a:schemeClr val="accent1"/>
                </a:solidFill>
              </a:rPr>
              <a:t>feedforward</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EFFA2E1-0978-441F-9A90-EF0ABCABCFB3}"/>
                  </a:ext>
                </a:extLst>
              </p:cNvPr>
              <p:cNvSpPr txBox="1"/>
              <p:nvPr/>
            </p:nvSpPr>
            <p:spPr>
              <a:xfrm>
                <a:off x="4650219" y="881765"/>
                <a:ext cx="3677866" cy="1661993"/>
              </a:xfrm>
              <a:prstGeom prst="rect">
                <a:avLst/>
              </a:prstGeom>
              <a:noFill/>
            </p:spPr>
            <p:txBody>
              <a:bodyPr wrap="none" lIns="0" tIns="0" rIns="0" bIns="0" rtlCol="0">
                <a:spAutoFit/>
              </a:bodyPr>
              <a:lstStyle/>
              <a:p>
                <a:r>
                  <a:rPr lang="en-US" dirty="0">
                    <a:latin typeface="Cambria Math" panose="02040503050406030204" pitchFamily="18" charset="0"/>
                  </a:rPr>
                  <a:t>e.g. sum-of-squares loss:</a:t>
                </a:r>
              </a:p>
              <a:p>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a:latin typeface="Cambria Math" panose="02040503050406030204" pitchFamily="18" charset="0"/>
                      </a:rPr>
                      <m:t>ŷ</m:t>
                    </m:r>
                    <m:r>
                      <a:rPr lang="en-US" i="1">
                        <a:latin typeface="Cambria Math" panose="02040503050406030204" pitchFamily="18" charset="0"/>
                      </a:rPr>
                      <m:t>)=</m:t>
                    </m:r>
                  </m:oMath>
                </a14:m>
                <a:r>
                  <a:rPr lang="en-US" b="0" dirty="0">
                    <a:latin typeface="Cambria Math" panose="02040503050406030204" pitchFamily="18" charset="0"/>
                  </a:rPr>
                  <a:t> </a:t>
                </a:r>
                <a14:m>
                  <m:oMath xmlns:m="http://schemas.openxmlformats.org/officeDocument/2006/math">
                    <m:nary>
                      <m:naryPr>
                        <m:chr m:val="∑"/>
                        <m:subHide m:val="on"/>
                        <m:supHide m:val="on"/>
                        <m:ctrlPr>
                          <a:rPr lang="en-US" b="0" i="1" dirty="0" smtClean="0">
                            <a:latin typeface="Cambria Math" panose="02040503050406030204" pitchFamily="18" charset="0"/>
                          </a:rPr>
                        </m:ctrlPr>
                      </m:naryPr>
                      <m:sub/>
                      <m:sup/>
                      <m:e>
                        <m:r>
                          <a:rPr lang="en-US" i="1" dirty="0">
                            <a:latin typeface="Cambria Math" panose="02040503050406030204" pitchFamily="18" charset="0"/>
                          </a:rPr>
                          <m:t>(</m:t>
                        </m:r>
                        <m:r>
                          <m:rPr>
                            <m:sty m:val="p"/>
                          </m:rPr>
                          <a:rPr lang="en-US">
                            <a:latin typeface="Cambria Math" panose="02040503050406030204" pitchFamily="18" charset="0"/>
                          </a:rPr>
                          <m:t>y</m:t>
                        </m:r>
                        <m:r>
                          <a:rPr lang="en-US">
                            <a:latin typeface="Cambria Math" panose="02040503050406030204" pitchFamily="18" charset="0"/>
                          </a:rPr>
                          <m:t>−ŷ</m:t>
                        </m:r>
                        <m:r>
                          <m:rPr>
                            <m:nor/>
                          </m:rPr>
                          <a:rPr lang="en-US" dirty="0">
                            <a:latin typeface="Cambria Math" panose="02040503050406030204" pitchFamily="18" charset="0"/>
                          </a:rPr>
                          <m:t>)² </m:t>
                        </m:r>
                      </m:e>
                    </m:nary>
                  </m:oMath>
                </a14:m>
                <a:endParaRPr lang="en-US" b="0" i="1" dirty="0">
                  <a:latin typeface="Cambria Math" panose="02040503050406030204" pitchFamily="18" charset="0"/>
                </a:endParaRPr>
              </a:p>
              <a:p>
                <a:endParaRPr lang="en-US" b="0" i="1" dirty="0">
                  <a:latin typeface="Cambria Math" panose="02040503050406030204" pitchFamily="18" charset="0"/>
                </a:endParaRPr>
              </a:p>
              <a:p>
                <a:r>
                  <a:rPr lang="en-US" dirty="0">
                    <a:latin typeface="Cambria Math" panose="02040503050406030204" pitchFamily="18" charset="0"/>
                  </a:rPr>
                  <a:t>How is loss changing?</a:t>
                </a:r>
                <a:endParaRPr lang="en-US" b="0" i="1" dirty="0">
                  <a:latin typeface="Cambria Math" panose="02040503050406030204" pitchFamily="18" charset="0"/>
                </a:endParaRPr>
              </a:p>
              <a:p>
                <a14:m>
                  <m:oMath xmlns:m="http://schemas.openxmlformats.org/officeDocument/2006/math">
                    <m:r>
                      <a:rPr lang="en-US" b="0" i="1" dirty="0" smtClean="0">
                        <a:latin typeface="Cambria Math" panose="02040503050406030204" pitchFamily="18" charset="0"/>
                      </a:rPr>
                      <m:t>= 2(</m:t>
                    </m:r>
                    <m:r>
                      <m:rPr>
                        <m:sty m:val="p"/>
                      </m:rPr>
                      <a:rPr lang="en-US">
                        <a:latin typeface="Cambria Math" panose="02040503050406030204" pitchFamily="18" charset="0"/>
                      </a:rPr>
                      <m:t>y</m:t>
                    </m:r>
                    <m:r>
                      <a:rPr lang="en-US" b="0" i="0" smtClean="0">
                        <a:latin typeface="Cambria Math" panose="02040503050406030204" pitchFamily="18" charset="0"/>
                      </a:rPr>
                      <m:t>−</m:t>
                    </m:r>
                    <m:r>
                      <a:rPr lang="cy-GB">
                        <a:latin typeface="Cambria Math" panose="02040503050406030204" pitchFamily="18" charset="0"/>
                      </a:rPr>
                      <m:t>ŷ</m:t>
                    </m:r>
                  </m:oMath>
                </a14:m>
                <a:r>
                  <a:rPr lang="en-US" dirty="0">
                    <a:latin typeface="Cambria Math" panose="02040503050406030204" pitchFamily="18" charset="0"/>
                  </a:rPr>
                  <a:t>)(derivative of sigmoid)(x)</a:t>
                </a:r>
              </a:p>
              <a:p>
                <a:r>
                  <a:rPr lang="en-US" dirty="0">
                    <a:latin typeface="Cambria Math" panose="02040503050406030204" pitchFamily="18" charset="0"/>
                  </a:rPr>
                  <a:t>(Derivative of </a:t>
                </a:r>
                <a14:m>
                  <m:oMath xmlns:m="http://schemas.openxmlformats.org/officeDocument/2006/math">
                    <m:r>
                      <a:rPr lang="en-US" i="1">
                        <a:latin typeface="Cambria Math" panose="02040503050406030204" pitchFamily="18" charset="0"/>
                      </a:rPr>
                      <m:t>𝐿𝑜𝑠𝑠</m:t>
                    </m:r>
                    <m:r>
                      <a:rPr lang="en-US" i="1">
                        <a:latin typeface="Cambria Math" panose="02040503050406030204" pitchFamily="18" charset="0"/>
                      </a:rPr>
                      <m:t>(</m:t>
                    </m:r>
                    <m:r>
                      <m:rPr>
                        <m:sty m:val="p"/>
                      </m:rPr>
                      <a:rPr lang="en-US">
                        <a:latin typeface="Cambria Math" panose="02040503050406030204" pitchFamily="18" charset="0"/>
                      </a:rPr>
                      <m:t>y</m:t>
                    </m:r>
                    <m:r>
                      <a:rPr lang="en-US" i="1">
                        <a:latin typeface="Cambria Math" panose="02040503050406030204" pitchFamily="18" charset="0"/>
                      </a:rPr>
                      <m:t>, </m:t>
                    </m:r>
                    <m:r>
                      <a:rPr lang="cy-GB" smtClean="0">
                        <a:latin typeface="Cambria Math" panose="02040503050406030204" pitchFamily="18" charset="0"/>
                      </a:rPr>
                      <m:t>ŷ</m:t>
                    </m:r>
                    <m:r>
                      <a:rPr lang="en-US" i="1" smtClean="0">
                        <a:latin typeface="Cambria Math" panose="02040503050406030204" pitchFamily="18" charset="0"/>
                      </a:rPr>
                      <m:t>)</m:t>
                    </m:r>
                    <m:r>
                      <a:rPr lang="en-US" b="0" i="1" smtClean="0">
                        <a:latin typeface="Cambria Math" panose="02040503050406030204" pitchFamily="18" charset="0"/>
                      </a:rPr>
                      <m:t>)</m:t>
                    </m:r>
                  </m:oMath>
                </a14:m>
                <a:endParaRPr lang="en-US"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4EFFA2E1-0978-441F-9A90-EF0ABCABCFB3}"/>
                  </a:ext>
                </a:extLst>
              </p:cNvPr>
              <p:cNvSpPr txBox="1">
                <a:spLocks noRot="1" noChangeAspect="1" noMove="1" noResize="1" noEditPoints="1" noAdjustHandles="1" noChangeArrowheads="1" noChangeShapeType="1" noTextEdit="1"/>
              </p:cNvSpPr>
              <p:nvPr/>
            </p:nvSpPr>
            <p:spPr>
              <a:xfrm>
                <a:off x="4650219" y="881765"/>
                <a:ext cx="3677866" cy="1661993"/>
              </a:xfrm>
              <a:prstGeom prst="rect">
                <a:avLst/>
              </a:prstGeom>
              <a:blipFill>
                <a:blip r:embed="rId8"/>
                <a:stretch>
                  <a:fillRect l="-3980" t="-12868" r="-3317" b="-7353"/>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7C316FF7-A040-4144-8882-6E4D647AC8B5}"/>
              </a:ext>
            </a:extLst>
          </p:cNvPr>
          <p:cNvSpPr/>
          <p:nvPr/>
        </p:nvSpPr>
        <p:spPr>
          <a:xfrm>
            <a:off x="4578533" y="797645"/>
            <a:ext cx="3756921" cy="17773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59FA00A2-B5E5-4713-A0AC-FD4BBB8CEDDF}"/>
              </a:ext>
            </a:extLst>
          </p:cNvPr>
          <p:cNvSpPr txBox="1"/>
          <p:nvPr/>
        </p:nvSpPr>
        <p:spPr>
          <a:xfrm>
            <a:off x="4817562" y="480758"/>
            <a:ext cx="1944703" cy="369332"/>
          </a:xfrm>
          <a:prstGeom prst="rect">
            <a:avLst/>
          </a:prstGeom>
          <a:noFill/>
        </p:spPr>
        <p:txBody>
          <a:bodyPr wrap="square" rtlCol="0">
            <a:spAutoFit/>
          </a:bodyPr>
          <a:lstStyle/>
          <a:p>
            <a:r>
              <a:rPr lang="en-US" dirty="0">
                <a:solidFill>
                  <a:schemeClr val="accent1"/>
                </a:solidFill>
              </a:rPr>
              <a:t>backpropagation</a:t>
            </a:r>
          </a:p>
        </p:txBody>
      </p:sp>
      <p:grpSp>
        <p:nvGrpSpPr>
          <p:cNvPr id="3" name="Group 2">
            <a:extLst>
              <a:ext uri="{FF2B5EF4-FFF2-40B4-BE49-F238E27FC236}">
                <a16:creationId xmlns:a16="http://schemas.microsoft.com/office/drawing/2014/main" id="{824CD655-95A1-48CB-8B96-3B790DEBA425}"/>
              </a:ext>
            </a:extLst>
          </p:cNvPr>
          <p:cNvGrpSpPr/>
          <p:nvPr/>
        </p:nvGrpSpPr>
        <p:grpSpPr>
          <a:xfrm>
            <a:off x="5381164" y="3220514"/>
            <a:ext cx="3115537" cy="888076"/>
            <a:chOff x="5381164" y="3220514"/>
            <a:chExt cx="3115537" cy="888076"/>
          </a:xfrm>
        </p:grpSpPr>
        <p:sp>
          <p:nvSpPr>
            <p:cNvPr id="22" name="Rectangle 21">
              <a:extLst>
                <a:ext uri="{FF2B5EF4-FFF2-40B4-BE49-F238E27FC236}">
                  <a16:creationId xmlns:a16="http://schemas.microsoft.com/office/drawing/2014/main" id="{3B25B683-BEEC-42D1-B2FC-25641F7C84B5}"/>
                </a:ext>
              </a:extLst>
            </p:cNvPr>
            <p:cNvSpPr/>
            <p:nvPr/>
          </p:nvSpPr>
          <p:spPr>
            <a:xfrm>
              <a:off x="5543337" y="3220514"/>
              <a:ext cx="1628203" cy="369332"/>
            </a:xfrm>
            <a:prstGeom prst="rect">
              <a:avLst/>
            </a:prstGeom>
          </p:spPr>
          <p:txBody>
            <a:bodyPr wrap="none">
              <a:spAutoFit/>
            </a:bodyPr>
            <a:lstStyle/>
            <a:p>
              <a:r>
                <a:rPr lang="en-US" dirty="0">
                  <a:solidFill>
                    <a:schemeClr val="accent1"/>
                  </a:solidFill>
                </a:rPr>
                <a:t>update weights</a:t>
              </a:r>
              <a:endParaRPr lang="en-US" dirty="0"/>
            </a:p>
          </p:txBody>
        </p:sp>
        <p:sp>
          <p:nvSpPr>
            <p:cNvPr id="31" name="TextBox 30">
              <a:extLst>
                <a:ext uri="{FF2B5EF4-FFF2-40B4-BE49-F238E27FC236}">
                  <a16:creationId xmlns:a16="http://schemas.microsoft.com/office/drawing/2014/main" id="{FA0F0F45-8088-4381-8678-C4BFA0BC0FCE}"/>
                </a:ext>
              </a:extLst>
            </p:cNvPr>
            <p:cNvSpPr txBox="1"/>
            <p:nvPr/>
          </p:nvSpPr>
          <p:spPr>
            <a:xfrm>
              <a:off x="5508293" y="3531670"/>
              <a:ext cx="2982675" cy="553998"/>
            </a:xfrm>
            <a:prstGeom prst="rect">
              <a:avLst/>
            </a:prstGeom>
            <a:noFill/>
          </p:spPr>
          <p:txBody>
            <a:bodyPr wrap="none" lIns="0" tIns="0" rIns="0" bIns="0" rtlCol="0">
              <a:spAutoFit/>
            </a:bodyPr>
            <a:lstStyle/>
            <a:p>
              <a:pPr algn="ctr"/>
              <a:r>
                <a:rPr lang="en-US" dirty="0" err="1">
                  <a:latin typeface="Cambria Math" panose="02040503050406030204" pitchFamily="18" charset="0"/>
                </a:rPr>
                <a:t>new_weights</a:t>
              </a:r>
              <a:r>
                <a:rPr lang="en-US" dirty="0">
                  <a:latin typeface="Cambria Math" panose="02040503050406030204" pitchFamily="18" charset="0"/>
                </a:rPr>
                <a:t> =</a:t>
              </a:r>
            </a:p>
            <a:p>
              <a:pPr algn="ctr"/>
              <a:r>
                <a:rPr lang="en-US" dirty="0" err="1">
                  <a:latin typeface="Cambria Math" panose="02040503050406030204" pitchFamily="18" charset="0"/>
                </a:rPr>
                <a:t>old_waits</a:t>
              </a:r>
              <a:r>
                <a:rPr lang="en-US" dirty="0">
                  <a:latin typeface="Cambria Math" panose="02040503050406030204" pitchFamily="18" charset="0"/>
                </a:rPr>
                <a:t> + </a:t>
              </a:r>
              <a:r>
                <a:rPr lang="en-US" dirty="0" err="1">
                  <a:latin typeface="Cambria Math" panose="02040503050406030204" pitchFamily="18" charset="0"/>
                </a:rPr>
                <a:t>derivative_of_loss</a:t>
              </a:r>
              <a:r>
                <a:rPr lang="en-US" dirty="0">
                  <a:latin typeface="Cambria Math" panose="02040503050406030204" pitchFamily="18" charset="0"/>
                </a:rPr>
                <a:t> </a:t>
              </a:r>
            </a:p>
          </p:txBody>
        </p:sp>
        <p:sp>
          <p:nvSpPr>
            <p:cNvPr id="32" name="Rectangle 31">
              <a:extLst>
                <a:ext uri="{FF2B5EF4-FFF2-40B4-BE49-F238E27FC236}">
                  <a16:creationId xmlns:a16="http://schemas.microsoft.com/office/drawing/2014/main" id="{1321CB2D-1240-492E-B931-5575FCC861CC}"/>
                </a:ext>
              </a:extLst>
            </p:cNvPr>
            <p:cNvSpPr/>
            <p:nvPr/>
          </p:nvSpPr>
          <p:spPr>
            <a:xfrm>
              <a:off x="5381164" y="3538623"/>
              <a:ext cx="3115537" cy="56996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TextBox 32">
            <a:extLst>
              <a:ext uri="{FF2B5EF4-FFF2-40B4-BE49-F238E27FC236}">
                <a16:creationId xmlns:a16="http://schemas.microsoft.com/office/drawing/2014/main" id="{D124BBAE-9F7A-4185-85DF-E0B0603C6518}"/>
              </a:ext>
            </a:extLst>
          </p:cNvPr>
          <p:cNvSpPr txBox="1"/>
          <p:nvPr/>
        </p:nvSpPr>
        <p:spPr>
          <a:xfrm>
            <a:off x="1569825" y="674049"/>
            <a:ext cx="1944703" cy="369332"/>
          </a:xfrm>
          <a:prstGeom prst="rect">
            <a:avLst/>
          </a:prstGeom>
          <a:noFill/>
        </p:spPr>
        <p:txBody>
          <a:bodyPr wrap="square" rtlCol="0">
            <a:spAutoFit/>
          </a:bodyPr>
          <a:lstStyle/>
          <a:p>
            <a:r>
              <a:rPr lang="en-US" dirty="0">
                <a:solidFill>
                  <a:schemeClr val="accent1"/>
                </a:solidFill>
              </a:rPr>
              <a:t>feedforward </a:t>
            </a:r>
            <a:r>
              <a:rPr lang="en-US" dirty="0">
                <a:solidFill>
                  <a:schemeClr val="accent1"/>
                </a:solidFill>
                <a:sym typeface="Wingdings" panose="05000000000000000000" pitchFamily="2" charset="2"/>
              </a:rPr>
              <a:t> </a:t>
            </a:r>
            <a:endParaRPr lang="en-US" dirty="0">
              <a:solidFill>
                <a:schemeClr val="accent1"/>
              </a:solidFill>
            </a:endParaRPr>
          </a:p>
        </p:txBody>
      </p:sp>
      <p:sp>
        <p:nvSpPr>
          <p:cNvPr id="34" name="TextBox 33">
            <a:extLst>
              <a:ext uri="{FF2B5EF4-FFF2-40B4-BE49-F238E27FC236}">
                <a16:creationId xmlns:a16="http://schemas.microsoft.com/office/drawing/2014/main" id="{9BBD0834-BBED-4DEF-8C70-D7EEBD92453B}"/>
              </a:ext>
            </a:extLst>
          </p:cNvPr>
          <p:cNvSpPr txBox="1"/>
          <p:nvPr/>
        </p:nvSpPr>
        <p:spPr>
          <a:xfrm>
            <a:off x="1652827" y="938809"/>
            <a:ext cx="2229563" cy="369332"/>
          </a:xfrm>
          <a:prstGeom prst="rect">
            <a:avLst/>
          </a:prstGeom>
          <a:noFill/>
        </p:spPr>
        <p:txBody>
          <a:bodyPr wrap="square" rtlCol="0">
            <a:spAutoFit/>
          </a:bodyPr>
          <a:lstStyle/>
          <a:p>
            <a:r>
              <a:rPr lang="en-US" dirty="0">
                <a:solidFill>
                  <a:schemeClr val="accent1"/>
                </a:solidFill>
                <a:sym typeface="Wingdings" panose="05000000000000000000" pitchFamily="2" charset="2"/>
              </a:rPr>
              <a:t> </a:t>
            </a:r>
            <a:r>
              <a:rPr lang="en-US" dirty="0">
                <a:solidFill>
                  <a:schemeClr val="accent1"/>
                </a:solidFill>
              </a:rPr>
              <a:t>backprop</a:t>
            </a:r>
          </a:p>
        </p:txBody>
      </p:sp>
    </p:spTree>
    <p:extLst>
      <p:ext uri="{BB962C8B-B14F-4D97-AF65-F5344CB8AC3E}">
        <p14:creationId xmlns:p14="http://schemas.microsoft.com/office/powerpoint/2010/main" val="427332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33"/>
                                        </p:tgtEl>
                                      </p:cBhvr>
                                    </p:animEffect>
                                    <p:set>
                                      <p:cBhvr>
                                        <p:cTn id="75" dur="1" fill="hold">
                                          <p:stCondLst>
                                            <p:cond delay="499"/>
                                          </p:stCondLst>
                                        </p:cTn>
                                        <p:tgtEl>
                                          <p:spTgt spid="33"/>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1" presetClass="entr" presetSubtype="0" fill="hold" grpId="2"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3" nodeType="clickEffect">
                                  <p:stCondLst>
                                    <p:cond delay="0"/>
                                  </p:stCondLst>
                                  <p:childTnLst>
                                    <p:animEffect transition="out" filter="fade">
                                      <p:cBhvr>
                                        <p:cTn id="88" dur="500"/>
                                        <p:tgtEl>
                                          <p:spTgt spid="33"/>
                                        </p:tgtEl>
                                      </p:cBhvr>
                                    </p:animEffect>
                                    <p:set>
                                      <p:cBhvr>
                                        <p:cTn id="89" dur="1" fill="hold">
                                          <p:stCondLst>
                                            <p:cond delay="499"/>
                                          </p:stCondLst>
                                        </p:cTn>
                                        <p:tgtEl>
                                          <p:spTgt spid="33"/>
                                        </p:tgtEl>
                                        <p:attrNameLst>
                                          <p:attrName>style.visibility</p:attrName>
                                        </p:attrNameLst>
                                      </p:cBhvr>
                                      <p:to>
                                        <p:strVal val="hidden"/>
                                      </p:to>
                                    </p:set>
                                  </p:childTnLst>
                                </p:cTn>
                              </p:par>
                              <p:par>
                                <p:cTn id="90" presetID="1" presetClass="entr" presetSubtype="0" fill="hold" grpId="2" nodeType="with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3" nodeType="clickEffect">
                                  <p:stCondLst>
                                    <p:cond delay="0"/>
                                  </p:stCondLst>
                                  <p:childTnLst>
                                    <p:animEffect transition="out" filter="fade">
                                      <p:cBhvr>
                                        <p:cTn id="95" dur="500"/>
                                        <p:tgtEl>
                                          <p:spTgt spid="34"/>
                                        </p:tgtEl>
                                      </p:cBhvr>
                                    </p:animEffect>
                                    <p:set>
                                      <p:cBhvr>
                                        <p:cTn id="9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9" grpId="0" animBg="1"/>
      <p:bldP spid="20" grpId="0"/>
      <p:bldP spid="26" grpId="0"/>
      <p:bldP spid="27" grpId="0" animBg="1"/>
      <p:bldP spid="28" grpId="0"/>
      <p:bldP spid="33" grpId="0"/>
      <p:bldP spid="33" grpId="1"/>
      <p:bldP spid="33" grpId="2"/>
      <p:bldP spid="33" grpId="3"/>
      <p:bldP spid="34" grpId="0"/>
      <p:bldP spid="34" grpId="1"/>
      <p:bldP spid="34" grpId="2"/>
      <p:bldP spid="34" grpId="3"/>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00" y="128582"/>
            <a:ext cx="5995697" cy="646331"/>
          </a:xfrm>
        </p:spPr>
        <p:txBody>
          <a:bodyPr>
            <a:normAutofit fontScale="90000"/>
          </a:bodyPr>
          <a:lstStyle/>
          <a:p>
            <a:r>
              <a:rPr lang="en-US" dirty="0"/>
              <a:t>Understanding Deep Learning </a:t>
            </a:r>
            <a:br>
              <a:rPr lang="en-US" dirty="0"/>
            </a:br>
            <a:r>
              <a:rPr lang="en-US" sz="1500" dirty="0"/>
              <a:t>Learning through layers</a:t>
            </a:r>
          </a:p>
        </p:txBody>
      </p:sp>
      <p:pic>
        <p:nvPicPr>
          <p:cNvPr id="1028" name="Picture 4" descr="See the source image">
            <a:extLst>
              <a:ext uri="{FF2B5EF4-FFF2-40B4-BE49-F238E27FC236}">
                <a16:creationId xmlns:a16="http://schemas.microsoft.com/office/drawing/2014/main" id="{314D0397-592B-0A48-8945-39428659C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94" y="1108595"/>
            <a:ext cx="4755524" cy="3906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12ED792-8CA6-A64F-BA27-E7B2962B16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6925" y="152121"/>
            <a:ext cx="678874" cy="5823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15E25D-1CB0-4BF9-B39E-846836F54D2C}"/>
              </a:ext>
            </a:extLst>
          </p:cNvPr>
          <p:cNvSpPr/>
          <p:nvPr/>
        </p:nvSpPr>
        <p:spPr>
          <a:xfrm>
            <a:off x="5433770" y="1312664"/>
            <a:ext cx="3104012" cy="923330"/>
          </a:xfrm>
          <a:prstGeom prst="rect">
            <a:avLst/>
          </a:prstGeom>
        </p:spPr>
        <p:txBody>
          <a:bodyPr wrap="square">
            <a:spAutoFit/>
          </a:bodyPr>
          <a:lstStyle/>
          <a:p>
            <a:r>
              <a:rPr lang="en-US" dirty="0"/>
              <a:t>Over many iterations and with enough data, layers may start to represent </a:t>
            </a:r>
            <a:r>
              <a:rPr lang="en-US" b="1" dirty="0"/>
              <a:t>features</a:t>
            </a:r>
          </a:p>
        </p:txBody>
      </p:sp>
      <p:sp>
        <p:nvSpPr>
          <p:cNvPr id="4" name="Rectangle 3">
            <a:extLst>
              <a:ext uri="{FF2B5EF4-FFF2-40B4-BE49-F238E27FC236}">
                <a16:creationId xmlns:a16="http://schemas.microsoft.com/office/drawing/2014/main" id="{AEC72296-7C04-400B-8E7B-FDF913DBC7CF}"/>
              </a:ext>
            </a:extLst>
          </p:cNvPr>
          <p:cNvSpPr/>
          <p:nvPr/>
        </p:nvSpPr>
        <p:spPr>
          <a:xfrm>
            <a:off x="5980925" y="2960847"/>
            <a:ext cx="4572000" cy="1477328"/>
          </a:xfrm>
          <a:prstGeom prst="rect">
            <a:avLst/>
          </a:prstGeom>
        </p:spPr>
        <p:txBody>
          <a:bodyPr>
            <a:spAutoFit/>
          </a:bodyPr>
          <a:lstStyle/>
          <a:p>
            <a:pPr defTabSz="685800"/>
            <a:r>
              <a:rPr lang="en-US" kern="0" dirty="0">
                <a:solidFill>
                  <a:sysClr val="windowText" lastClr="000000"/>
                </a:solidFill>
              </a:rPr>
              <a:t>	Cup </a:t>
            </a:r>
            <a:r>
              <a:rPr lang="en-US" b="1" kern="0" dirty="0">
                <a:solidFill>
                  <a:sysClr val="windowText" lastClr="000000"/>
                </a:solidFill>
              </a:rPr>
              <a:t>features</a:t>
            </a:r>
            <a:r>
              <a:rPr lang="en-US" kern="0" dirty="0">
                <a:solidFill>
                  <a:sysClr val="windowText" lastClr="000000"/>
                </a:solidFill>
              </a:rPr>
              <a:t>:</a:t>
            </a:r>
          </a:p>
          <a:p>
            <a:pPr marL="285750" indent="-285750" defTabSz="685800">
              <a:buFont typeface="Arial" panose="020B0604020202020204" pitchFamily="34" charset="0"/>
              <a:buChar char="•"/>
            </a:pPr>
            <a:r>
              <a:rPr lang="en-US" kern="0" dirty="0">
                <a:solidFill>
                  <a:sysClr val="windowText" lastClr="000000"/>
                </a:solidFill>
              </a:rPr>
              <a:t>Open top </a:t>
            </a:r>
          </a:p>
          <a:p>
            <a:pPr marL="285750" indent="-285750" defTabSz="685800">
              <a:buFont typeface="Arial" panose="020B0604020202020204" pitchFamily="34" charset="0"/>
              <a:buChar char="•"/>
            </a:pPr>
            <a:r>
              <a:rPr lang="en-US" kern="0" dirty="0">
                <a:solidFill>
                  <a:sysClr val="windowText" lastClr="000000"/>
                </a:solidFill>
              </a:rPr>
              <a:t>Closed bottom </a:t>
            </a:r>
          </a:p>
          <a:p>
            <a:pPr marL="285750" indent="-285750" defTabSz="685800">
              <a:buFont typeface="Arial" panose="020B0604020202020204" pitchFamily="34" charset="0"/>
              <a:buChar char="•"/>
            </a:pPr>
            <a:r>
              <a:rPr lang="en-US" kern="0" dirty="0">
                <a:solidFill>
                  <a:sysClr val="windowText" lastClr="000000"/>
                </a:solidFill>
              </a:rPr>
              <a:t>Holds liquid</a:t>
            </a:r>
            <a:endParaRPr lang="en-US" i="1" kern="0" dirty="0">
              <a:solidFill>
                <a:sysClr val="windowText" lastClr="000000"/>
              </a:solidFill>
            </a:endParaRPr>
          </a:p>
          <a:p>
            <a:pPr marL="285750" indent="-285750" defTabSz="685800">
              <a:buFont typeface="Arial" panose="020B0604020202020204" pitchFamily="34" charset="0"/>
              <a:buChar char="•"/>
            </a:pPr>
            <a:r>
              <a:rPr lang="en-US" kern="0" dirty="0">
                <a:solidFill>
                  <a:sysClr val="windowText" lastClr="000000"/>
                </a:solidFill>
              </a:rPr>
              <a:t>Hand-sized</a:t>
            </a:r>
            <a:endParaRPr lang="en-US" i="1" kern="0" dirty="0">
              <a:solidFill>
                <a:sysClr val="windowText" lastClr="000000"/>
              </a:solidFill>
            </a:endParaRPr>
          </a:p>
        </p:txBody>
      </p:sp>
      <p:pic>
        <p:nvPicPr>
          <p:cNvPr id="10" name="Picture 10" descr="See the source image">
            <a:extLst>
              <a:ext uri="{FF2B5EF4-FFF2-40B4-BE49-F238E27FC236}">
                <a16:creationId xmlns:a16="http://schemas.microsoft.com/office/drawing/2014/main" id="{81E73C92-8210-4B33-A6E0-96BBF75F15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74" y="2602423"/>
            <a:ext cx="607200" cy="6101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7A5CB33-0167-42C0-AC77-7EF2F37543C9}"/>
              </a:ext>
            </a:extLst>
          </p:cNvPr>
          <p:cNvSpPr/>
          <p:nvPr/>
        </p:nvSpPr>
        <p:spPr>
          <a:xfrm>
            <a:off x="1516380" y="3436620"/>
            <a:ext cx="3436620" cy="1470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E22D-F930-4D39-BE13-56EA5E50FD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EEC3C13-20C3-4E1C-9241-D3D8E19B62B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0253021-7487-4D2A-A1D0-DF31D9DD0EE5}"/>
              </a:ext>
            </a:extLst>
          </p:cNvPr>
          <p:cNvPicPr>
            <a:picLocks noChangeAspect="1"/>
          </p:cNvPicPr>
          <p:nvPr/>
        </p:nvPicPr>
        <p:blipFill>
          <a:blip r:embed="rId3"/>
          <a:stretch>
            <a:fillRect/>
          </a:stretch>
        </p:blipFill>
        <p:spPr>
          <a:xfrm>
            <a:off x="670968" y="628379"/>
            <a:ext cx="7802064" cy="3886742"/>
          </a:xfrm>
          <a:prstGeom prst="rect">
            <a:avLst/>
          </a:prstGeom>
        </p:spPr>
      </p:pic>
    </p:spTree>
    <p:extLst>
      <p:ext uri="{BB962C8B-B14F-4D97-AF65-F5344CB8AC3E}">
        <p14:creationId xmlns:p14="http://schemas.microsoft.com/office/powerpoint/2010/main" val="36019055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C01F5-CBB1-4A97-9B16-A409BA0B8A6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4D3061-E349-4875-92F0-02C8B80FB2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2343F9-EC68-4B7C-BF7A-9DD3E2E87961}"/>
              </a:ext>
            </a:extLst>
          </p:cNvPr>
          <p:cNvPicPr>
            <a:picLocks noChangeAspect="1"/>
          </p:cNvPicPr>
          <p:nvPr/>
        </p:nvPicPr>
        <p:blipFill>
          <a:blip r:embed="rId3"/>
          <a:stretch>
            <a:fillRect/>
          </a:stretch>
        </p:blipFill>
        <p:spPr>
          <a:xfrm>
            <a:off x="1471180" y="747458"/>
            <a:ext cx="6201640" cy="3648584"/>
          </a:xfrm>
          <a:prstGeom prst="rect">
            <a:avLst/>
          </a:prstGeom>
        </p:spPr>
      </p:pic>
    </p:spTree>
    <p:extLst>
      <p:ext uri="{BB962C8B-B14F-4D97-AF65-F5344CB8AC3E}">
        <p14:creationId xmlns:p14="http://schemas.microsoft.com/office/powerpoint/2010/main" val="12448676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E8FFB-130A-4A45-B05E-8B45FF3D505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6F771EE-BF9F-4699-9EC1-770F41FC4DD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2DC6A48-D261-4D33-AA9C-42B1DEF20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1450"/>
            <a:ext cx="9144000" cy="4800600"/>
          </a:xfrm>
          <a:prstGeom prst="rect">
            <a:avLst/>
          </a:prstGeom>
        </p:spPr>
      </p:pic>
    </p:spTree>
    <p:extLst>
      <p:ext uri="{BB962C8B-B14F-4D97-AF65-F5344CB8AC3E}">
        <p14:creationId xmlns:p14="http://schemas.microsoft.com/office/powerpoint/2010/main" val="7867585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2D6D-489C-415D-B92F-ECCD0EAFF900}"/>
              </a:ext>
            </a:extLst>
          </p:cNvPr>
          <p:cNvSpPr>
            <a:spLocks noGrp="1"/>
          </p:cNvSpPr>
          <p:nvPr>
            <p:ph type="title"/>
          </p:nvPr>
        </p:nvSpPr>
        <p:spPr>
          <a:xfrm>
            <a:off x="628650" y="1577578"/>
            <a:ext cx="7886700" cy="994172"/>
          </a:xfrm>
        </p:spPr>
        <p:txBody>
          <a:bodyPr>
            <a:normAutofit fontScale="90000"/>
          </a:bodyPr>
          <a:lstStyle/>
          <a:p>
            <a:r>
              <a:rPr lang="en-US" dirty="0"/>
              <a:t>Demo</a:t>
            </a:r>
            <a:br>
              <a:rPr lang="en-US" dirty="0"/>
            </a:br>
            <a:br>
              <a:rPr lang="en-US" dirty="0"/>
            </a:br>
            <a:r>
              <a:rPr lang="en-US" dirty="0"/>
              <a:t>Not-so-deep Learning with Neural Networks</a:t>
            </a:r>
          </a:p>
        </p:txBody>
      </p:sp>
    </p:spTree>
    <p:extLst>
      <p:ext uri="{BB962C8B-B14F-4D97-AF65-F5344CB8AC3E}">
        <p14:creationId xmlns:p14="http://schemas.microsoft.com/office/powerpoint/2010/main" val="3703185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22948" y="2571750"/>
            <a:ext cx="4046985" cy="1567656"/>
          </a:xfrm>
        </p:spPr>
        <p:txBody>
          <a:bodyPr/>
          <a:lstStyle/>
          <a:p>
            <a:r>
              <a:rPr lang="en-US" dirty="0"/>
              <a:t>Platforms and Tools</a:t>
            </a:r>
          </a:p>
        </p:txBody>
      </p:sp>
    </p:spTree>
    <p:extLst>
      <p:ext uri="{BB962C8B-B14F-4D97-AF65-F5344CB8AC3E}">
        <p14:creationId xmlns:p14="http://schemas.microsoft.com/office/powerpoint/2010/main" val="270377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Leila </a:t>
            </a:r>
            <a:r>
              <a:rPr lang="en-US" sz="1050" b="1" dirty="0" err="1">
                <a:solidFill>
                  <a:srgbClr val="000000"/>
                </a:solidFill>
                <a:latin typeface="Segoe UI Semibold" panose="020B0502040204020203" pitchFamily="34" charset="0"/>
              </a:rPr>
              <a:t>Etaati</a:t>
            </a:r>
            <a:endParaRPr lang="en-US" sz="1050" b="1" dirty="0">
              <a:solidFill>
                <a:srgbClr val="000000"/>
              </a:solidFill>
              <a:latin typeface="Segoe UI Semibold" panose="020B0502040204020203" pitchFamily="34" charset="0"/>
            </a:endParaRPr>
          </a:p>
          <a:p>
            <a:pPr algn="ctr" defTabSz="914378">
              <a:buClr>
                <a:srgbClr val="33C0CD"/>
              </a:buClr>
            </a:pPr>
            <a:r>
              <a:rPr lang="en-US" sz="1050" dirty="0">
                <a:solidFill>
                  <a:srgbClr val="000000"/>
                </a:solidFill>
                <a:latin typeface="Segoe UI"/>
              </a:rPr>
              <a:t>Thursday, November 07</a:t>
            </a:r>
          </a:p>
          <a:p>
            <a:pPr algn="ctr" defTabSz="914378">
              <a:buClr>
                <a:srgbClr val="33C0CD"/>
              </a:buClr>
            </a:pPr>
            <a:r>
              <a:rPr lang="en-US" sz="1050" dirty="0">
                <a:solidFill>
                  <a:srgbClr val="000000"/>
                </a:solidFill>
                <a:latin typeface="Segoe UI"/>
              </a:rPr>
              <a:t>1:30 PM</a:t>
            </a:r>
          </a:p>
          <a:p>
            <a:pPr algn="ctr" defTabSz="914378">
              <a:buClr>
                <a:srgbClr val="33C0CD"/>
              </a:buClr>
            </a:pPr>
            <a:r>
              <a:rPr lang="en-US" sz="1050" dirty="0">
                <a:solidFill>
                  <a:srgbClr val="000000"/>
                </a:solidFill>
                <a:latin typeface="Segoe UI"/>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200" dirty="0">
                <a:solidFill>
                  <a:srgbClr val="55BCB3"/>
                </a:solidFill>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914378">
              <a:buClr>
                <a:srgbClr val="33C0CD"/>
              </a:buClr>
            </a:pPr>
            <a:r>
              <a:rPr lang="en-US" sz="1050" b="1" dirty="0">
                <a:solidFill>
                  <a:srgbClr val="000000"/>
                </a:solidFill>
                <a:latin typeface="Segoe UI Semibold" panose="020B0502040204020203" pitchFamily="34" charset="0"/>
              </a:rPr>
              <a:t>Anna Thomas</a:t>
            </a:r>
          </a:p>
          <a:p>
            <a:pPr algn="ctr" defTabSz="914378">
              <a:buClr>
                <a:srgbClr val="33C0CD"/>
              </a:buClr>
            </a:pPr>
            <a:r>
              <a:rPr lang="en-US" sz="1050" dirty="0">
                <a:solidFill>
                  <a:srgbClr val="000000"/>
                </a:solidFill>
                <a:latin typeface="Segoe UI"/>
              </a:rPr>
              <a:t>Wednesday, November 06, 3:15 PM</a:t>
            </a:r>
          </a:p>
          <a:p>
            <a:pPr algn="ctr" defTabSz="914378">
              <a:buClr>
                <a:srgbClr val="33C0CD"/>
              </a:buClr>
            </a:pPr>
            <a:r>
              <a:rPr lang="en-US" sz="1050" dirty="0">
                <a:solidFill>
                  <a:srgbClr val="000000"/>
                </a:solidFill>
                <a:latin typeface="Segoe UI"/>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685800"/>
            <a:endParaRPr lang="en-US" sz="1350">
              <a:solidFill>
                <a:srgbClr val="000000"/>
              </a:solidFill>
              <a:latin typeface="Segoe UI"/>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algn="ctr" defTabSz="685800"/>
            <a:r>
              <a:rPr lang="en-US" sz="1200" b="1" dirty="0">
                <a:solidFill>
                  <a:srgbClr val="533193"/>
                </a:solidFill>
                <a:latin typeface="Segoe UI Semibold" panose="020B0502040204020203" pitchFamily="34" charset="0"/>
                <a:cs typeface="Segoe UI Semibold" panose="020B0502040204020203" pitchFamily="34" charset="0"/>
              </a:rPr>
              <a:t>An Introduction to AI for Everyone</a:t>
            </a:r>
            <a:br>
              <a:rPr lang="en-US" b="1" dirty="0">
                <a:solidFill>
                  <a:srgbClr val="B8232F"/>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Semibold" panose="020B0502040204020203" pitchFamily="34" charset="0"/>
                <a:cs typeface="Segoe UI Semibold" panose="020B0502040204020203" pitchFamily="34" charset="0"/>
              </a:rPr>
              <a:t>Melody Zacharias</a:t>
            </a:r>
            <a:br>
              <a:rPr lang="en-US" sz="1050" dirty="0">
                <a:solidFill>
                  <a:srgbClr val="000000"/>
                </a:solidFill>
                <a:latin typeface="Segoe UI Semibold" panose="020B0502040204020203" pitchFamily="34" charset="0"/>
                <a:cs typeface="Segoe UI Semibold"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Wednesday, November 06, 1:30 PM</a:t>
            </a:r>
            <a:br>
              <a:rPr lang="en-US" sz="1050" dirty="0">
                <a:solidFill>
                  <a:srgbClr val="000000"/>
                </a:solidFill>
                <a:latin typeface="Segoe UI" panose="020B0502040204020203" pitchFamily="34" charset="0"/>
                <a:cs typeface="Segoe UI" panose="020B0502040204020203" pitchFamily="34" charset="0"/>
              </a:rPr>
            </a:br>
            <a:r>
              <a:rPr lang="en-US" sz="1050" dirty="0">
                <a:solidFill>
                  <a:srgbClr val="000000"/>
                </a:solidFill>
                <a:latin typeface="Segoe UI" panose="020B0502040204020203" pitchFamily="34" charset="0"/>
                <a:cs typeface="Segoe UI" panose="020B0502040204020203" pitchFamily="34" charset="0"/>
              </a:rPr>
              <a:t>Room: TCC Yakima 1</a:t>
            </a:r>
            <a:endParaRPr lang="en-CA" sz="1350" dirty="0">
              <a:solidFill>
                <a:srgbClr val="000000"/>
              </a:solidFill>
              <a:latin typeface="Segoe UI"/>
            </a:endParaRPr>
          </a:p>
        </p:txBody>
      </p:sp>
      <p:sp>
        <p:nvSpPr>
          <p:cNvPr id="9" name="Rectangle 8">
            <a:extLst>
              <a:ext uri="{FF2B5EF4-FFF2-40B4-BE49-F238E27FC236}">
                <a16:creationId xmlns:a16="http://schemas.microsoft.com/office/drawing/2014/main" id="{BC768370-3101-4A8C-85B3-7F3E8B2FE31F}"/>
              </a:ext>
            </a:extLst>
          </p:cNvPr>
          <p:cNvSpPr/>
          <p:nvPr/>
        </p:nvSpPr>
        <p:spPr>
          <a:xfrm>
            <a:off x="2228850" y="2082063"/>
            <a:ext cx="4552224" cy="910875"/>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 name="Arrow: Right 9">
            <a:extLst>
              <a:ext uri="{FF2B5EF4-FFF2-40B4-BE49-F238E27FC236}">
                <a16:creationId xmlns:a16="http://schemas.microsoft.com/office/drawing/2014/main" id="{F76DF4C2-67AE-47E4-B9A5-03448A129E90}"/>
              </a:ext>
            </a:extLst>
          </p:cNvPr>
          <p:cNvSpPr/>
          <p:nvPr/>
        </p:nvSpPr>
        <p:spPr>
          <a:xfrm>
            <a:off x="1270832" y="2349902"/>
            <a:ext cx="889000" cy="37519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49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0857983-E263-43E6-B8B2-FFD998C44065}"/>
              </a:ext>
            </a:extLst>
          </p:cNvPr>
          <p:cNvSpPr txBox="1">
            <a:spLocks/>
          </p:cNvSpPr>
          <p:nvPr/>
        </p:nvSpPr>
        <p:spPr>
          <a:xfrm>
            <a:off x="168080" y="130593"/>
            <a:ext cx="8812177" cy="950645"/>
          </a:xfrm>
          <a:prstGeom prst="rect">
            <a:avLst/>
          </a:prstGeom>
        </p:spPr>
        <p:txBody>
          <a:bodyPr vert="horz" wrap="square" lIns="0" tIns="0" rIns="0" bIns="0" rtlCol="0" anchor="t">
            <a:spAutoFit/>
          </a:bodyPr>
          <a:lstStyle>
            <a:defPPr>
              <a:defRPr lang="en-US"/>
            </a:defPPr>
            <a:lvl1pPr algn="ctr" defTabSz="951304">
              <a:lnSpc>
                <a:spcPct val="100000"/>
              </a:lnSpc>
              <a:spcBef>
                <a:spcPct val="0"/>
              </a:spcBef>
              <a:buNone/>
              <a:defRPr sz="5400" b="0" cap="none" spc="-51" baseline="0">
                <a:ln w="3175">
                  <a:noFill/>
                </a:ln>
                <a:effectLst/>
                <a:cs typeface="Segoe UI" pitchFamily="34" charset="0"/>
              </a:defRPr>
            </a:lvl1pPr>
          </a:lstStyle>
          <a:p>
            <a:pPr defTabSz="713478"/>
            <a:r>
              <a:rPr lang="en-US" sz="2059" spc="-38" dirty="0">
                <a:solidFill>
                  <a:prstClr val="black"/>
                </a:solidFill>
                <a:latin typeface="Calibri" panose="020F0502020204030204"/>
              </a:rPr>
              <a:t>Development Tools: Jupyter, VS Code, Azure Data Studio, Visual Studio, and 3</a:t>
            </a:r>
            <a:r>
              <a:rPr lang="en-US" sz="2059" spc="-38" baseline="30000" dirty="0">
                <a:solidFill>
                  <a:prstClr val="black"/>
                </a:solidFill>
                <a:latin typeface="Calibri" panose="020F0502020204030204"/>
              </a:rPr>
              <a:t>rd</a:t>
            </a:r>
            <a:r>
              <a:rPr lang="en-US" sz="2059" spc="-38" dirty="0">
                <a:solidFill>
                  <a:prstClr val="black"/>
                </a:solidFill>
                <a:latin typeface="Calibri" panose="020F0502020204030204"/>
              </a:rPr>
              <a:t> Party, </a:t>
            </a:r>
          </a:p>
          <a:p>
            <a:pPr defTabSz="713478"/>
            <a:r>
              <a:rPr lang="en-US" sz="2059" spc="-38" dirty="0">
                <a:solidFill>
                  <a:prstClr val="black"/>
                </a:solidFill>
                <a:latin typeface="Calibri" panose="020F0502020204030204"/>
              </a:rPr>
              <a:t>SDK’s and R/Python Packages</a:t>
            </a:r>
          </a:p>
          <a:p>
            <a:pPr defTabSz="713478"/>
            <a:r>
              <a:rPr lang="en-US" sz="2059" spc="-38" dirty="0">
                <a:solidFill>
                  <a:srgbClr val="A5A5A5"/>
                </a:solidFill>
                <a:latin typeface="Calibri" panose="020F0502020204030204"/>
              </a:rPr>
              <a:t>(Available on the Azure Data Science Virtual Machine)</a:t>
            </a:r>
          </a:p>
        </p:txBody>
      </p:sp>
      <p:pic>
        <p:nvPicPr>
          <p:cNvPr id="2050" name="Picture 2" descr="See the source image">
            <a:extLst>
              <a:ext uri="{FF2B5EF4-FFF2-40B4-BE49-F238E27FC236}">
                <a16:creationId xmlns:a16="http://schemas.microsoft.com/office/drawing/2014/main" id="{0FA4745E-57B5-2340-9596-E5E2644ED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54" y="1515800"/>
            <a:ext cx="4960265" cy="30640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3F8064-EEE3-487F-80AF-934B5D362111}"/>
              </a:ext>
            </a:extLst>
          </p:cNvPr>
          <p:cNvPicPr>
            <a:picLocks noChangeAspect="1"/>
          </p:cNvPicPr>
          <p:nvPr/>
        </p:nvPicPr>
        <p:blipFill>
          <a:blip r:embed="rId4"/>
          <a:stretch>
            <a:fillRect/>
          </a:stretch>
        </p:blipFill>
        <p:spPr>
          <a:xfrm>
            <a:off x="264655" y="1051063"/>
            <a:ext cx="4178137" cy="2676619"/>
          </a:xfrm>
          <a:prstGeom prst="rect">
            <a:avLst/>
          </a:prstGeom>
        </p:spPr>
      </p:pic>
      <p:pic>
        <p:nvPicPr>
          <p:cNvPr id="4" name="Picture 3" descr="A screenshot of a cell phone&#10;&#10;Description generated with high confidence">
            <a:extLst>
              <a:ext uri="{FF2B5EF4-FFF2-40B4-BE49-F238E27FC236}">
                <a16:creationId xmlns:a16="http://schemas.microsoft.com/office/drawing/2014/main" id="{43676540-10C5-5447-86F6-72E44B8D12D9}"/>
              </a:ext>
            </a:extLst>
          </p:cNvPr>
          <p:cNvPicPr>
            <a:picLocks noChangeAspect="1"/>
          </p:cNvPicPr>
          <p:nvPr/>
        </p:nvPicPr>
        <p:blipFill>
          <a:blip r:embed="rId5"/>
          <a:stretch>
            <a:fillRect/>
          </a:stretch>
        </p:blipFill>
        <p:spPr>
          <a:xfrm>
            <a:off x="4836499" y="1186886"/>
            <a:ext cx="4106234" cy="2769729"/>
          </a:xfrm>
          <a:prstGeom prst="rect">
            <a:avLst/>
          </a:prstGeom>
        </p:spPr>
      </p:pic>
      <p:sp>
        <p:nvSpPr>
          <p:cNvPr id="7" name="Rectangle 6">
            <a:extLst>
              <a:ext uri="{FF2B5EF4-FFF2-40B4-BE49-F238E27FC236}">
                <a16:creationId xmlns:a16="http://schemas.microsoft.com/office/drawing/2014/main" id="{62CFD2E9-D2D4-434D-9FF8-36BDC8D87FE7}"/>
              </a:ext>
            </a:extLst>
          </p:cNvPr>
          <p:cNvSpPr/>
          <p:nvPr/>
        </p:nvSpPr>
        <p:spPr>
          <a:xfrm>
            <a:off x="2554025" y="4645805"/>
            <a:ext cx="2698367" cy="461665"/>
          </a:xfrm>
          <a:prstGeom prst="rect">
            <a:avLst/>
          </a:prstGeom>
        </p:spPr>
        <p:txBody>
          <a:bodyPr wrap="none">
            <a:spAutoFit/>
          </a:bodyPr>
          <a:lstStyle/>
          <a:p>
            <a:pPr defTabSz="685800"/>
            <a:r>
              <a:rPr lang="en-US" sz="2400" spc="-38" dirty="0">
                <a:ln w="3175">
                  <a:noFill/>
                </a:ln>
                <a:solidFill>
                  <a:prstClr val="black"/>
                </a:solidFill>
                <a:latin typeface="Calibri" panose="020F0502020204030204"/>
                <a:cs typeface="Segoe UI" pitchFamily="34" charset="0"/>
              </a:rPr>
              <a:t>https://aka.ms/dsvm</a:t>
            </a:r>
          </a:p>
        </p:txBody>
      </p:sp>
    </p:spTree>
    <p:extLst>
      <p:ext uri="{BB962C8B-B14F-4D97-AF65-F5344CB8AC3E}">
        <p14:creationId xmlns:p14="http://schemas.microsoft.com/office/powerpoint/2010/main" val="40072788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9DACD66-9ABE-4D02-A164-A71D29E9DD5D}"/>
              </a:ext>
            </a:extLst>
          </p:cNvPr>
          <p:cNvSpPr/>
          <p:nvPr/>
        </p:nvSpPr>
        <p:spPr bwMode="auto">
          <a:xfrm>
            <a:off x="440642" y="96171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Sophisticated pretrained models</a:t>
            </a:r>
          </a:p>
          <a:p>
            <a:pPr defTabSz="699220" fontAlgn="base">
              <a:spcBef>
                <a:spcPct val="0"/>
              </a:spcBef>
              <a:spcAft>
                <a:spcPct val="0"/>
              </a:spcAft>
              <a:defRPr/>
            </a:pPr>
            <a:r>
              <a:rPr lang="en-US" sz="1050" dirty="0">
                <a:solidFill>
                  <a:srgbClr val="002060"/>
                </a:solidFill>
                <a:latin typeface="Segoe UI"/>
                <a:cs typeface="Segoe UI" pitchFamily="34" charset="0"/>
              </a:rPr>
              <a:t>To accelerate solution development with easy to use pretrained models</a:t>
            </a: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a:p>
            <a:pPr defTabSz="699220" fontAlgn="base">
              <a:spcBef>
                <a:spcPct val="0"/>
              </a:spcBef>
              <a:spcAft>
                <a:spcPct val="0"/>
              </a:spcAft>
              <a:defRPr/>
            </a:pPr>
            <a:endParaRPr lang="en-US" sz="1350" dirty="0">
              <a:solidFill>
                <a:srgbClr val="002060"/>
              </a:soli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440642" y="2917339"/>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Productive services</a:t>
            </a:r>
          </a:p>
          <a:p>
            <a:pPr defTabSz="699220" fontAlgn="base">
              <a:spcBef>
                <a:spcPct val="0"/>
              </a:spcBef>
              <a:spcAft>
                <a:spcPct val="0"/>
              </a:spcAft>
              <a:defRPr/>
            </a:pPr>
            <a:r>
              <a:rPr lang="en-US" sz="1050" dirty="0">
                <a:solidFill>
                  <a:srgbClr val="002060"/>
                </a:solidFill>
                <a:latin typeface="Segoe UI"/>
                <a:cs typeface="Segoe UI" pitchFamily="34" charset="0"/>
              </a:rPr>
              <a:t>Empower your development teams</a:t>
            </a:r>
            <a:br>
              <a:rPr lang="en-US" sz="1350" dirty="0">
                <a:solidFill>
                  <a:srgbClr val="002060"/>
                </a:solidFill>
                <a:latin typeface="Segoe UI"/>
                <a:cs typeface="Segoe UI" pitchFamily="34" charset="0"/>
              </a:rPr>
            </a:br>
            <a:endParaRPr lang="en-US" sz="1350" dirty="0">
              <a:solidFill>
                <a:srgbClr val="002060"/>
              </a:solidFill>
              <a:latin typeface="Segoe UI"/>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440642" y="3909705"/>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Powerful infrastructure </a:t>
            </a:r>
          </a:p>
          <a:p>
            <a:pPr defTabSz="699220" fontAlgn="base">
              <a:spcBef>
                <a:spcPct val="0"/>
              </a:spcBef>
              <a:spcAft>
                <a:spcPct val="0"/>
              </a:spcAft>
              <a:defRPr/>
            </a:pPr>
            <a:r>
              <a:rPr lang="en-US" sz="1050" dirty="0">
                <a:solidFill>
                  <a:srgbClr val="002060"/>
                </a:solidFill>
                <a:latin typeface="Segoe UI"/>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5257374" y="961714"/>
            <a:ext cx="3560697"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5257374" y="2917339"/>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5257375" y="3909706"/>
            <a:ext cx="3560696"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5384529"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6313707" y="1411594"/>
            <a:ext cx="513670"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7226222" y="1411594"/>
            <a:ext cx="56477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8137693" y="1411594"/>
            <a:ext cx="558383"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5704081" y="3055208"/>
            <a:ext cx="324557" cy="360691"/>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ln/>
          </p:spPr>
          <p:style>
            <a:lnRef idx="2">
              <a:schemeClr val="accent3"/>
            </a:lnRef>
            <a:fillRef idx="1">
              <a:schemeClr val="lt1"/>
            </a:fillRef>
            <a:effectRef idx="0">
              <a:schemeClr val="accent3"/>
            </a:effectRef>
            <a:fontRef idx="minor">
              <a:schemeClr val="dk1"/>
            </a:fontRef>
          </p:style>
          <p:txBody>
            <a:bodyPr rtlCol="0" anchor="ctr"/>
            <a:lstStyle/>
            <a:p>
              <a:pPr defTabSz="342834">
                <a:defRPr/>
              </a:pPr>
              <a:endParaRPr lang="en-IN" sz="2400" kern="0" dirty="0">
                <a:solidFill>
                  <a:srgbClr val="00206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5464820" y="3429706"/>
            <a:ext cx="803079"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6577224"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Azure </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5554433" y="4052005"/>
            <a:ext cx="616356" cy="51508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6694583" y="4058576"/>
            <a:ext cx="616356" cy="51508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7746815" y="3429706"/>
            <a:ext cx="986583" cy="256214"/>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Machine Learning</a:t>
            </a:r>
            <a:br>
              <a:rPr lang="en-US" sz="675" dirty="0">
                <a:solidFill>
                  <a:srgbClr val="002060"/>
                </a:solidFill>
                <a:latin typeface="Segoe UI Semibold" panose="020B0702040204020203" pitchFamily="34" charset="0"/>
                <a:cs typeface="Segoe UI Semibold" panose="020B0702040204020203" pitchFamily="34" charset="0"/>
              </a:rPr>
            </a:br>
            <a:r>
              <a:rPr lang="en-US" sz="675" dirty="0">
                <a:solidFill>
                  <a:srgbClr val="002060"/>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069535" y="3061870"/>
            <a:ext cx="341143" cy="340586"/>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6415669" y="1535234"/>
            <a:ext cx="1408745" cy="326252"/>
          </a:xfrm>
          <a:prstGeom prst="rect">
            <a:avLst/>
          </a:prstGeom>
          <a:noFill/>
        </p:spPr>
        <p:txBody>
          <a:bodyPr wrap="square" lIns="134387" tIns="107510" rIns="134387" bIns="107510" rtlCol="0" anchor="t">
            <a:spAutoFit/>
          </a:bodyPr>
          <a:lstStyle/>
          <a:p>
            <a:pPr algn="ctr" defTabSz="671774">
              <a:lnSpc>
                <a:spcPct val="90000"/>
              </a:lnSpc>
              <a:spcAft>
                <a:spcPts val="441"/>
              </a:spcAft>
              <a:defRPr/>
            </a:pPr>
            <a:r>
              <a:rPr lang="en-US" sz="788" i="1" dirty="0">
                <a:solidFill>
                  <a:srgbClr val="002060"/>
                </a:solidFill>
                <a:latin typeface="Segoe UI Semibold" panose="020B0702040204020203" pitchFamily="34" charset="0"/>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7834732" y="4069785"/>
            <a:ext cx="616356" cy="51508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3" tIns="33611" rIns="67223" bIns="33611" numCol="1" anchor="t" anchorCtr="0" compatLnSpc="1">
                <a:prstTxWarp prst="textNoShape">
                  <a:avLst/>
                </a:prstTxWarp>
              </a:bodyPr>
              <a:lstStyle/>
              <a:p>
                <a:pPr defTabSz="685669">
                  <a:defRPr/>
                </a:pPr>
                <a:endParaRPr lang="en-US" sz="2100" dirty="0">
                  <a:solidFill>
                    <a:srgbClr val="002060"/>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82"/>
              <a:ext cx="2693670" cy="560757"/>
            </a:xfrm>
            <a:prstGeom prst="rect">
              <a:avLst/>
            </a:prstGeom>
            <a:noFill/>
          </p:spPr>
          <p:txBody>
            <a:bodyPr wrap="square" lIns="0" tIns="0" rIns="0" bIns="0" rtlCol="0">
              <a:spAutoFit/>
            </a:bodyPr>
            <a:lstStyle/>
            <a:p>
              <a:pPr algn="ctr" defTabSz="685669">
                <a:defRPr/>
              </a:pPr>
              <a:r>
                <a:rPr lang="en-US" sz="825" b="1" dirty="0">
                  <a:solidFill>
                    <a:srgbClr val="002060"/>
                  </a:soli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440642" y="1938784"/>
            <a:ext cx="4816733" cy="8433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r>
              <a:rPr lang="en-US" sz="1350" b="1" dirty="0">
                <a:solidFill>
                  <a:srgbClr val="002060"/>
                </a:solidFill>
                <a:latin typeface="Segoe UI Semibold"/>
                <a:ea typeface="Segoe UI" pitchFamily="34" charset="0"/>
                <a:cs typeface="Segoe UI" pitchFamily="34" charset="0"/>
              </a:rPr>
              <a:t>Popular frameworks</a:t>
            </a:r>
          </a:p>
          <a:p>
            <a:pPr defTabSz="699220" fontAlgn="base">
              <a:spcBef>
                <a:spcPct val="0"/>
              </a:spcBef>
              <a:spcAft>
                <a:spcPct val="0"/>
              </a:spcAft>
              <a:defRPr/>
            </a:pPr>
            <a:r>
              <a:rPr lang="en-US" sz="1050" dirty="0">
                <a:solidFill>
                  <a:srgbClr val="002060"/>
                </a:solidFill>
                <a:latin typeface="Segoe UI"/>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5257374" y="1938784"/>
            <a:ext cx="3560698" cy="843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050" dirty="0">
              <a:solidFill>
                <a:srgbClr val="002060"/>
              </a:soli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622157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70292" y="2197123"/>
            <a:ext cx="234632" cy="2199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8161840" y="2174014"/>
            <a:ext cx="276112" cy="2694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349943" y="2197123"/>
            <a:ext cx="225046" cy="219932"/>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6519876" y="2183487"/>
            <a:ext cx="210323" cy="225046"/>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7059000"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5384141"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7896429" y="2459084"/>
            <a:ext cx="806931" cy="162727"/>
          </a:xfrm>
          <a:prstGeom prst="rect">
            <a:avLst/>
          </a:prstGeom>
          <a:noFill/>
        </p:spPr>
        <p:txBody>
          <a:bodyPr wrap="square" lIns="68570" tIns="34285" rIns="68570" bIns="34285" rtlCol="0" anchor="t">
            <a:spAutoFit/>
          </a:bodyPr>
          <a:lstStyle/>
          <a:p>
            <a:pPr algn="ctr" defTabSz="671774">
              <a:lnSpc>
                <a:spcPct val="90000"/>
              </a:lnSpc>
              <a:spcAft>
                <a:spcPts val="441"/>
              </a:spcAft>
              <a:defRPr/>
            </a:pPr>
            <a:r>
              <a:rPr lang="en-US" sz="675" dirty="0">
                <a:solidFill>
                  <a:srgbClr val="002060"/>
                </a:solidFill>
                <a:latin typeface="Segoe UI Semibold" panose="020B0702040204020203" pitchFamily="34" charset="0"/>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925339" y="3093170"/>
            <a:ext cx="290353" cy="290353"/>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7390912" y="1157720"/>
            <a:ext cx="235391" cy="211852"/>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685669">
              <a:defRPr/>
            </a:pPr>
            <a:endParaRPr lang="en-US" sz="1350" dirty="0">
              <a:solidFill>
                <a:srgbClr val="002060"/>
              </a:solidFill>
              <a:latin typeface="Segoe UI"/>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6477787" y="1201499"/>
            <a:ext cx="185510" cy="124292"/>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699220" fontAlgn="base">
              <a:lnSpc>
                <a:spcPct val="90000"/>
              </a:lnSpc>
              <a:spcBef>
                <a:spcPct val="0"/>
              </a:spcBef>
              <a:spcAft>
                <a:spcPct val="0"/>
              </a:spcAft>
              <a:defRPr/>
            </a:pPr>
            <a:r>
              <a:rPr lang="en-US" sz="1050" kern="0" dirty="0">
                <a:solidFill>
                  <a:srgbClr val="002060"/>
                </a:solidFill>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8311521" y="1158282"/>
            <a:ext cx="210726" cy="210726"/>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685644">
              <a:defRPr/>
            </a:pPr>
            <a:endParaRPr lang="en-US" sz="1324" dirty="0">
              <a:solidFill>
                <a:srgbClr val="002060"/>
              </a:solidFill>
              <a:latin typeface="Segoe UI"/>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5513341" y="1192612"/>
            <a:ext cx="256045" cy="142067"/>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dirty="0">
              <a:solidFill>
                <a:srgbClr val="002060"/>
              </a:solidFill>
              <a:latin typeface="Segoe UI"/>
            </a:endParaRPr>
          </a:p>
        </p:txBody>
      </p:sp>
      <p:sp>
        <p:nvSpPr>
          <p:cNvPr id="56" name="Title 1">
            <a:extLst>
              <a:ext uri="{FF2B5EF4-FFF2-40B4-BE49-F238E27FC236}">
                <a16:creationId xmlns:a16="http://schemas.microsoft.com/office/drawing/2014/main" id="{A32BF25C-93F2-4BEB-9AA0-F6F5B839D566}"/>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ML/AI/DL on Azure</a:t>
            </a:r>
            <a:endParaRPr lang="en-US" dirty="0"/>
          </a:p>
        </p:txBody>
      </p:sp>
    </p:spTree>
    <p:extLst>
      <p:ext uri="{BB962C8B-B14F-4D97-AF65-F5344CB8AC3E}">
        <p14:creationId xmlns:p14="http://schemas.microsoft.com/office/powerpoint/2010/main" val="143845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7FB601-550D-40E2-BF40-A52A83FDDCEC}"/>
              </a:ext>
            </a:extLst>
          </p:cNvPr>
          <p:cNvSpPr>
            <a:spLocks noGrp="1"/>
          </p:cNvSpPr>
          <p:nvPr>
            <p:ph idx="1"/>
          </p:nvPr>
        </p:nvSpPr>
        <p:spPr>
          <a:xfrm>
            <a:off x="518037" y="1059502"/>
            <a:ext cx="4484342" cy="3500438"/>
          </a:xfrm>
        </p:spPr>
        <p:txBody>
          <a:bodyPr/>
          <a:lstStyle/>
          <a:p>
            <a:r>
              <a:rPr lang="en-US" dirty="0"/>
              <a:t>Support for major languages</a:t>
            </a:r>
          </a:p>
          <a:p>
            <a:r>
              <a:rPr lang="en-US" dirty="0"/>
              <a:t>T-SQL for data work</a:t>
            </a:r>
          </a:p>
          <a:p>
            <a:r>
              <a:rPr lang="en-US" dirty="0"/>
              <a:t>SSIS for Data Engineering</a:t>
            </a:r>
          </a:p>
          <a:p>
            <a:r>
              <a:rPr lang="en-US" dirty="0"/>
              <a:t>Ground to Cloud</a:t>
            </a:r>
          </a:p>
          <a:p>
            <a:r>
              <a:rPr lang="en-US" dirty="0"/>
              <a:t>Complete </a:t>
            </a:r>
            <a:r>
              <a:rPr lang="en-US" dirty="0" err="1"/>
              <a:t>Ecostructure</a:t>
            </a:r>
            <a:endParaRPr lang="en-US" dirty="0"/>
          </a:p>
          <a:p>
            <a:r>
              <a:rPr lang="en-US" dirty="0"/>
              <a:t>Training and Deployment target</a:t>
            </a:r>
          </a:p>
          <a:p>
            <a:r>
              <a:rPr lang="en-US" dirty="0"/>
              <a:t>Uses the Machine Learning Extensibility Framework</a:t>
            </a:r>
          </a:p>
        </p:txBody>
      </p:sp>
      <p:pic>
        <p:nvPicPr>
          <p:cNvPr id="1026" name="Picture 2" descr="rsql_keyscenario2">
            <a:extLst>
              <a:ext uri="{FF2B5EF4-FFF2-40B4-BE49-F238E27FC236}">
                <a16:creationId xmlns:a16="http://schemas.microsoft.com/office/drawing/2014/main" id="{8C407FEE-ADB8-3E47-8BD5-C16D4A4E85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2991" y="951271"/>
            <a:ext cx="3613292" cy="14994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ql_keyscenario1">
            <a:extLst>
              <a:ext uri="{FF2B5EF4-FFF2-40B4-BE49-F238E27FC236}">
                <a16:creationId xmlns:a16="http://schemas.microsoft.com/office/drawing/2014/main" id="{49BE7D20-CCB1-6A42-B1C9-BFDFC5F5BE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2378" y="3128118"/>
            <a:ext cx="4031009" cy="132634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A906858-4FA2-4836-979C-D40A07493CDF}"/>
              </a:ext>
            </a:extLst>
          </p:cNvPr>
          <p:cNvSpPr txBox="1">
            <a:spLocks/>
          </p:cNvSpPr>
          <p:nvPr/>
        </p:nvSpPr>
        <p:spPr>
          <a:xfrm>
            <a:off x="0" y="-1581"/>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Platforms – SQL Server and Azure SQL</a:t>
            </a:r>
            <a:endParaRPr lang="en-US" dirty="0"/>
          </a:p>
        </p:txBody>
      </p:sp>
    </p:spTree>
    <p:extLst>
      <p:ext uri="{BB962C8B-B14F-4D97-AF65-F5344CB8AC3E}">
        <p14:creationId xmlns:p14="http://schemas.microsoft.com/office/powerpoint/2010/main" val="3543471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2511764" y="2027841"/>
            <a:ext cx="4089128" cy="2114776"/>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2652866" y="2027840"/>
            <a:ext cx="359930"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2511764"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6609890" y="1974447"/>
            <a:ext cx="0" cy="268074"/>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2420457"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6496433" y="4142616"/>
            <a:ext cx="235086"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6437726" y="3963610"/>
            <a:ext cx="379044" cy="267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3868960" y="3892660"/>
            <a:ext cx="313460" cy="40212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3118246" y="3933295"/>
            <a:ext cx="419189" cy="29815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2384339" y="3892659"/>
            <a:ext cx="308919" cy="514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41783" y="343216"/>
            <a:ext cx="8262718" cy="847469"/>
          </a:xfrm>
        </p:spPr>
        <p:txBody>
          <a:bodyPr>
            <a:normAutofit fontScale="90000"/>
          </a:bodyPr>
          <a:lstStyle/>
          <a:p>
            <a:pPr algn="ctr" defTabSz="699220" fontAlgn="base">
              <a:spcAft>
                <a:spcPct val="0"/>
              </a:spcAft>
              <a:defRPr/>
            </a:pPr>
            <a:r>
              <a:rPr lang="en-US" dirty="0">
                <a:cs typeface="Segoe UI Light" panose="020B0502040204020203" pitchFamily="34" charset="0"/>
              </a:rPr>
              <a:t>Hybrid Modeling and Deployments</a:t>
            </a:r>
            <a:br>
              <a:rPr lang="en-US" dirty="0">
                <a:cs typeface="Segoe UI Light" panose="020B0502040204020203" pitchFamily="34" charset="0"/>
              </a:rPr>
            </a:br>
            <a:r>
              <a:rPr lang="en-US" sz="1350" dirty="0">
                <a:solidFill>
                  <a:schemeClr val="accent3"/>
                </a:solidFill>
              </a:rPr>
              <a:t>Deploy and manage models on internal systems or intelligent cloud and edge</a:t>
            </a:r>
            <a:br>
              <a:rPr lang="en-US" sz="1350" dirty="0"/>
            </a:br>
            <a:endParaRPr lang="en-US" sz="1350" dirty="0">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3951744" y="3964151"/>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3943876" y="3975277"/>
            <a:ext cx="154711" cy="294803"/>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505050"/>
                    </a:gs>
                    <a:gs pos="100000">
                      <a:srgbClr val="505050"/>
                    </a:gs>
                  </a:gsLst>
                </a:gradFill>
                <a:latin typeface="Segoe UI Semilight"/>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3150877" y="3994949"/>
            <a:ext cx="333008" cy="208130"/>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5244491" y="3980740"/>
            <a:ext cx="314880" cy="255841"/>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588">
                <a:gradFill>
                  <a:gsLst>
                    <a:gs pos="0">
                      <a:srgbClr val="505050"/>
                    </a:gs>
                    <a:gs pos="100000">
                      <a:srgbClr val="505050"/>
                    </a:gs>
                  </a:gsLst>
                  <a:lin ang="5400000" scaled="1"/>
                </a:gradFill>
                <a:latin typeface="Segoe UI Semilight"/>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4488408" y="3981408"/>
            <a:ext cx="375143" cy="27383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2408529" y="4006308"/>
            <a:ext cx="258943" cy="198424"/>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471">
              <a:solidFill>
                <a:srgbClr val="FFFFFF"/>
              </a:solidFill>
              <a:latin typeface="Segoe UI Semilight"/>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5952124" y="4020307"/>
            <a:ext cx="144401" cy="2294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5885728" y="4069078"/>
            <a:ext cx="261176" cy="14491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solidFill>
                <a:srgbClr val="505050"/>
              </a:solidFill>
              <a:latin typeface="Segoe UI Semilight"/>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6437727" y="3865914"/>
            <a:ext cx="264892" cy="521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205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6473261" y="3990971"/>
            <a:ext cx="306458" cy="188588"/>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p:spPr>
          <p:txBody>
            <a:bodyPr vert="horz" wrap="square" lIns="45821" tIns="22910" rIns="45821" bIns="22910" numCol="1" anchor="t" anchorCtr="0" compatLnSpc="1">
              <a:prstTxWarp prst="textNoShape">
                <a:avLst/>
              </a:prstTxWarp>
            </a:bodyPr>
            <a:lstStyle/>
            <a:p>
              <a:pPr defTabSz="467335">
                <a:defRPr/>
              </a:pPr>
              <a:endParaRPr lang="en-US" sz="1176">
                <a:gradFill>
                  <a:gsLst>
                    <a:gs pos="0">
                      <a:srgbClr val="FFFFFF"/>
                    </a:gs>
                    <a:gs pos="100000">
                      <a:srgbClr val="FFFFFF"/>
                    </a:gs>
                  </a:gsLst>
                  <a:lin ang="5400000" scaled="1"/>
                </a:gradFill>
                <a:latin typeface="Segoe UI Semilight"/>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1899550" y="1383881"/>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6107635" y="1403186"/>
            <a:ext cx="1241366"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4363522" y="4350455"/>
            <a:ext cx="607539" cy="226344"/>
          </a:xfrm>
          <a:prstGeom prst="rect">
            <a:avLst/>
          </a:prstGeom>
          <a:noFill/>
        </p:spPr>
        <p:txBody>
          <a:bodyPr wrap="none" lIns="0" tIns="0" rIns="0" bIns="0" rtlCol="0">
            <a:spAutoFit/>
          </a:bodyPr>
          <a:lstStyle/>
          <a:p>
            <a:pPr algn="ctr" defTabSz="685669">
              <a:defRPr/>
            </a:pPr>
            <a:r>
              <a:rPr lang="en-US" sz="1471" dirty="0">
                <a:solidFill>
                  <a:srgbClr val="A5A5A5"/>
                </a:solidFill>
                <a:latin typeface="Segoe UI Semibold"/>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3012796" y="2530510"/>
            <a:ext cx="3118409" cy="907171"/>
          </a:xfrm>
          <a:prstGeom prst="rect">
            <a:avLst/>
          </a:prstGeom>
        </p:spPr>
        <p:txBody>
          <a:bodyPr wrap="square">
            <a:spAutoFit/>
          </a:bodyPr>
          <a:lstStyle/>
          <a:p>
            <a:pPr algn="ctr" defTabSz="685669">
              <a:defRPr/>
            </a:pPr>
            <a:r>
              <a:rPr lang="en-US" sz="1765">
                <a:solidFill>
                  <a:srgbClr val="000000"/>
                </a:solidFill>
                <a:latin typeface="Segoe UI" panose="020B0502040204020203" pitchFamily="34" charset="0"/>
              </a:rPr>
              <a:t>Track models in production</a:t>
            </a:r>
          </a:p>
          <a:p>
            <a:pPr algn="ctr" defTabSz="685669">
              <a:defRPr/>
            </a:pPr>
            <a:r>
              <a:rPr lang="en-US" sz="1765">
                <a:solidFill>
                  <a:srgbClr val="000000"/>
                </a:solidFill>
                <a:latin typeface="Segoe UI" panose="020B0502040204020203" pitchFamily="34" charset="0"/>
              </a:rPr>
              <a:t>Capture model telemetry</a:t>
            </a:r>
          </a:p>
          <a:p>
            <a:pPr algn="ctr" defTabSz="685669">
              <a:defRPr/>
            </a:pPr>
            <a:r>
              <a:rPr lang="en-US" sz="1765">
                <a:solidFill>
                  <a:srgbClr val="000000"/>
                </a:solidFill>
                <a:latin typeface="Segoe UI" panose="020B0502040204020203" pitchFamily="34" charset="0"/>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4527157" y="3968862"/>
            <a:ext cx="280268" cy="27383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0" tIns="34285" rIns="68570" bIns="34285" numCol="1" anchor="t" anchorCtr="0" compatLnSpc="1">
            <a:prstTxWarp prst="textNoShape">
              <a:avLst/>
            </a:prstTxWarp>
          </a:bodyPr>
          <a:lstStyle/>
          <a:p>
            <a:pPr defTabSz="685669">
              <a:defRPr/>
            </a:pPr>
            <a:endParaRPr lang="en-US" sz="1765" kern="0">
              <a:solidFill>
                <a:sysClr val="windowText" lastClr="000000"/>
              </a:solidFill>
              <a:latin typeface="Segoe UI Semilight"/>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6412208" y="1727124"/>
            <a:ext cx="632216" cy="515398"/>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sz="809">
                <a:solidFill>
                  <a:srgbClr val="FFFFFF"/>
                </a:solidFill>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116293" y="1727683"/>
            <a:ext cx="919610" cy="51483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p:spPr>
        <p:txBody>
          <a:bodyPr vert="horz" wrap="square" lIns="68570" tIns="34285" rIns="68570" bIns="34285" numCol="1" anchor="t" anchorCtr="0" compatLnSpc="1">
            <a:prstTxWarp prst="textNoShape">
              <a:avLst/>
            </a:prstTxWarp>
          </a:bodyPr>
          <a:lstStyle/>
          <a:p>
            <a:pPr defTabSz="685669">
              <a:defRPr/>
            </a:pPr>
            <a:endParaRPr lang="en-US" sz="809">
              <a:solidFill>
                <a:srgbClr val="333333"/>
              </a:solidFill>
              <a:latin typeface="Segoe UI Semibold"/>
            </a:endParaRPr>
          </a:p>
        </p:txBody>
      </p:sp>
      <p:pic>
        <p:nvPicPr>
          <p:cNvPr id="2050" name="Picture 2" descr="See the source image">
            <a:extLst>
              <a:ext uri="{FF2B5EF4-FFF2-40B4-BE49-F238E27FC236}">
                <a16:creationId xmlns:a16="http://schemas.microsoft.com/office/drawing/2014/main" id="{925D174A-4E52-F148-91DF-A16F5CAD598A}"/>
              </a:ext>
            </a:extLst>
          </p:cNvPr>
          <p:cNvPicPr>
            <a:picLocks noChangeAspect="1" noChangeArrowheads="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22605" y="2026228"/>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ee the source image">
            <a:extLst>
              <a:ext uri="{FF2B5EF4-FFF2-40B4-BE49-F238E27FC236}">
                <a16:creationId xmlns:a16="http://schemas.microsoft.com/office/drawing/2014/main" id="{2FB0EF27-9F13-A144-B0F9-F2760B3AD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4843" y="2051714"/>
            <a:ext cx="381615" cy="3816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098181C-3FDD-304A-A28E-F023B9638A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355" y="2039156"/>
            <a:ext cx="397533" cy="3975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ABCD0C2B-CDC4-B841-97C4-CBD55CEC34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648" y="2057161"/>
            <a:ext cx="357805" cy="35780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See the source image">
            <a:extLst>
              <a:ext uri="{FF2B5EF4-FFF2-40B4-BE49-F238E27FC236}">
                <a16:creationId xmlns:a16="http://schemas.microsoft.com/office/drawing/2014/main" id="{EBBF81C5-2B3B-2849-832D-5F3FB87DCF45}"/>
              </a:ext>
            </a:extLst>
          </p:cNvPr>
          <p:cNvPicPr>
            <a:picLocks noChangeAspect="1" noChangeArrowheads="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226170" y="2072364"/>
            <a:ext cx="357805" cy="3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Resources</a:t>
            </a:r>
          </a:p>
        </p:txBody>
      </p:sp>
    </p:spTree>
    <p:extLst>
      <p:ext uri="{BB962C8B-B14F-4D97-AF65-F5344CB8AC3E}">
        <p14:creationId xmlns:p14="http://schemas.microsoft.com/office/powerpoint/2010/main" val="2564211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3CEF-E56E-499D-A2EC-339EA2B4B9ED}"/>
              </a:ext>
            </a:extLst>
          </p:cNvPr>
          <p:cNvSpPr>
            <a:spLocks noGrp="1"/>
          </p:cNvSpPr>
          <p:nvPr>
            <p:ph type="title"/>
          </p:nvPr>
        </p:nvSpPr>
        <p:spPr/>
        <p:txBody>
          <a:bodyPr/>
          <a:lstStyle/>
          <a:p>
            <a:r>
              <a:rPr lang="en-US" dirty="0"/>
              <a:t>What did we learn?</a:t>
            </a:r>
          </a:p>
        </p:txBody>
      </p:sp>
      <p:sp>
        <p:nvSpPr>
          <p:cNvPr id="4" name="TextBox 3">
            <a:extLst>
              <a:ext uri="{FF2B5EF4-FFF2-40B4-BE49-F238E27FC236}">
                <a16:creationId xmlns:a16="http://schemas.microsoft.com/office/drawing/2014/main" id="{974934AD-426D-4D21-89AA-C1496110B1E1}"/>
              </a:ext>
            </a:extLst>
          </p:cNvPr>
          <p:cNvSpPr txBox="1"/>
          <p:nvPr/>
        </p:nvSpPr>
        <p:spPr>
          <a:xfrm>
            <a:off x="817756" y="1464527"/>
            <a:ext cx="6958361" cy="1754326"/>
          </a:xfrm>
          <a:prstGeom prst="rect">
            <a:avLst/>
          </a:prstGeom>
          <a:noFill/>
        </p:spPr>
        <p:txBody>
          <a:bodyPr wrap="square" rtlCol="0">
            <a:spAutoFit/>
          </a:bodyPr>
          <a:lstStyle/>
          <a:p>
            <a:r>
              <a:rPr lang="en-US" dirty="0"/>
              <a:t>Data Science – analysis of data using scientific processes</a:t>
            </a:r>
          </a:p>
          <a:p>
            <a:r>
              <a:rPr lang="en-US" dirty="0"/>
              <a:t>Artificial Intelligence – mimicking speech, vision, reasoning</a:t>
            </a:r>
          </a:p>
          <a:p>
            <a:r>
              <a:rPr lang="en-US" dirty="0"/>
              <a:t>Machine Learning – making predictions from data</a:t>
            </a:r>
          </a:p>
          <a:p>
            <a:r>
              <a:rPr lang="en-US" dirty="0"/>
              <a:t>Neural Network – common Machine Learning technique</a:t>
            </a:r>
          </a:p>
          <a:p>
            <a:r>
              <a:rPr lang="en-US" dirty="0"/>
              <a:t>Deep Neural Network –Neural Network with multiple hidden layers</a:t>
            </a:r>
          </a:p>
          <a:p>
            <a:endParaRPr lang="en-US" dirty="0"/>
          </a:p>
        </p:txBody>
      </p:sp>
    </p:spTree>
    <p:extLst>
      <p:ext uri="{BB962C8B-B14F-4D97-AF65-F5344CB8AC3E}">
        <p14:creationId xmlns:p14="http://schemas.microsoft.com/office/powerpoint/2010/main" val="1346236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245" y="351132"/>
            <a:ext cx="8416918" cy="565115"/>
          </a:xfrm>
        </p:spPr>
        <p:txBody>
          <a:bodyPr anchor="b"/>
          <a:lstStyle/>
          <a:p>
            <a:pPr>
              <a:lnSpc>
                <a:spcPct val="100000"/>
              </a:lnSpc>
            </a:pPr>
            <a:r>
              <a:rPr lang="en-US" sz="3300" dirty="0"/>
              <a:t>PASS Summit Learning Pathway:</a:t>
            </a:r>
            <a:br>
              <a:rPr lang="en-US" sz="3300" dirty="0"/>
            </a:br>
            <a:r>
              <a:rPr lang="en-US" sz="1800" dirty="0">
                <a:solidFill>
                  <a:srgbClr val="55BCB3"/>
                </a:solidFill>
              </a:rPr>
              <a:t>AI for Everyone</a:t>
            </a:r>
            <a:endParaRPr lang="en-US" sz="1050" b="0" dirty="0">
              <a:latin typeface="Segoe UI" panose="020B0502040204020203" pitchFamily="34" charset="0"/>
              <a:cs typeface="Segoe UI" panose="020B0502040204020203" pitchFamily="34" charset="0"/>
            </a:endParaRPr>
          </a:p>
        </p:txBody>
      </p:sp>
      <p:sp>
        <p:nvSpPr>
          <p:cNvPr id="3" name="Text Placeholder 2"/>
          <p:cNvSpPr>
            <a:spLocks noGrp="1"/>
          </p:cNvSpPr>
          <p:nvPr>
            <p:ph type="body" sz="quarter" idx="10"/>
          </p:nvPr>
        </p:nvSpPr>
        <p:spPr>
          <a:xfrm>
            <a:off x="587150" y="3540617"/>
            <a:ext cx="1891965" cy="375196"/>
          </a:xfrm>
          <a:ln>
            <a:noFill/>
          </a:ln>
        </p:spPr>
        <p:txBody>
          <a:bodyPr anchor="b"/>
          <a:lstStyle/>
          <a:p>
            <a:pPr algn="ctr"/>
            <a:r>
              <a:rPr lang="en-US" sz="1200" dirty="0">
                <a:solidFill>
                  <a:srgbClr val="289E52"/>
                </a:solidFill>
              </a:rPr>
              <a:t>AI for Developers</a:t>
            </a:r>
          </a:p>
        </p:txBody>
      </p:sp>
      <p:sp>
        <p:nvSpPr>
          <p:cNvPr id="4" name="Text Placeholder 3"/>
          <p:cNvSpPr>
            <a:spLocks noGrp="1"/>
          </p:cNvSpPr>
          <p:nvPr>
            <p:ph type="body" sz="quarter" idx="26"/>
          </p:nvPr>
        </p:nvSpPr>
        <p:spPr>
          <a:xfrm>
            <a:off x="240271" y="4038667"/>
            <a:ext cx="2419618" cy="934485"/>
          </a:xfrm>
          <a:ln>
            <a:noFill/>
          </a:ln>
        </p:spPr>
        <p:txBody>
          <a:bodyPr lIns="67500"/>
          <a:lstStyle/>
          <a:p>
            <a:pPr algn="ctr"/>
            <a:r>
              <a:rPr lang="en-US" sz="1050" b="1" dirty="0">
                <a:latin typeface="Segoe UI Semibold" panose="020B0502040204020203" pitchFamily="34" charset="0"/>
              </a:rPr>
              <a:t>Anupama Natarajan</a:t>
            </a:r>
          </a:p>
          <a:p>
            <a:pPr algn="ctr"/>
            <a:r>
              <a:rPr lang="en-US" sz="1050" dirty="0"/>
              <a:t>Thursday, November 07</a:t>
            </a:r>
          </a:p>
          <a:p>
            <a:pPr algn="ctr"/>
            <a:r>
              <a:rPr lang="en-US" sz="1050" dirty="0"/>
              <a:t>10:15 AM</a:t>
            </a:r>
          </a:p>
          <a:p>
            <a:pPr algn="ctr"/>
            <a:r>
              <a:rPr lang="en-US" sz="1050" dirty="0"/>
              <a:t>Room: 604</a:t>
            </a:r>
          </a:p>
        </p:txBody>
      </p:sp>
      <p:sp>
        <p:nvSpPr>
          <p:cNvPr id="5" name="Text Placeholder 4"/>
          <p:cNvSpPr>
            <a:spLocks noGrp="1"/>
          </p:cNvSpPr>
          <p:nvPr>
            <p:ph type="body" sz="quarter" idx="27"/>
          </p:nvPr>
        </p:nvSpPr>
        <p:spPr>
          <a:xfrm>
            <a:off x="2585507" y="3540617"/>
            <a:ext cx="1891965" cy="375196"/>
          </a:xfrm>
          <a:ln>
            <a:noFill/>
          </a:ln>
        </p:spPr>
        <p:txBody>
          <a:bodyPr anchor="b"/>
          <a:lstStyle/>
          <a:p>
            <a:pPr algn="ctr"/>
            <a:r>
              <a:rPr lang="en-US" sz="1200" dirty="0">
                <a:solidFill>
                  <a:srgbClr val="289E52"/>
                </a:solidFill>
              </a:rPr>
              <a:t>AI for the DBA</a:t>
            </a:r>
          </a:p>
        </p:txBody>
      </p:sp>
      <p:sp>
        <p:nvSpPr>
          <p:cNvPr id="6" name="Text Placeholder 5"/>
          <p:cNvSpPr>
            <a:spLocks noGrp="1"/>
          </p:cNvSpPr>
          <p:nvPr>
            <p:ph type="body" sz="quarter" idx="28"/>
          </p:nvPr>
        </p:nvSpPr>
        <p:spPr>
          <a:xfrm>
            <a:off x="2597455" y="4038667"/>
            <a:ext cx="1749914" cy="934485"/>
          </a:xfrm>
          <a:ln>
            <a:noFill/>
          </a:ln>
        </p:spPr>
        <p:txBody>
          <a:bodyPr/>
          <a:lstStyle/>
          <a:p>
            <a:pPr algn="ctr"/>
            <a:r>
              <a:rPr lang="en-US" sz="1050" b="1" dirty="0">
                <a:latin typeface="Segoe UI Semibold" panose="020B0502040204020203" pitchFamily="34" charset="0"/>
              </a:rPr>
              <a:t>Melody Zacharias</a:t>
            </a:r>
          </a:p>
          <a:p>
            <a:pPr algn="ctr"/>
            <a:r>
              <a:rPr lang="en-US" sz="1050" dirty="0"/>
              <a:t>Thursday, November 07</a:t>
            </a:r>
          </a:p>
          <a:p>
            <a:pPr algn="ctr"/>
            <a:r>
              <a:rPr lang="en-US" sz="1050" dirty="0"/>
              <a:t>3:15 PM</a:t>
            </a:r>
          </a:p>
          <a:p>
            <a:pPr algn="ctr"/>
            <a:r>
              <a:rPr lang="en-US" sz="1050" dirty="0"/>
              <a:t>Room: 608</a:t>
            </a:r>
          </a:p>
        </p:txBody>
      </p:sp>
      <p:sp>
        <p:nvSpPr>
          <p:cNvPr id="7" name="Text Placeholder 6"/>
          <p:cNvSpPr>
            <a:spLocks noGrp="1"/>
          </p:cNvSpPr>
          <p:nvPr>
            <p:ph type="body" sz="quarter" idx="29"/>
          </p:nvPr>
        </p:nvSpPr>
        <p:spPr>
          <a:xfrm>
            <a:off x="6596232" y="3540617"/>
            <a:ext cx="1891965" cy="375196"/>
          </a:xfrm>
          <a:ln>
            <a:noFill/>
          </a:ln>
        </p:spPr>
        <p:txBody>
          <a:bodyPr anchor="b"/>
          <a:lstStyle/>
          <a:p>
            <a:pPr algn="ctr"/>
            <a:r>
              <a:rPr lang="en-US" sz="1200" dirty="0">
                <a:solidFill>
                  <a:srgbClr val="55BCB3"/>
                </a:solidFill>
              </a:rPr>
              <a:t>AI for Analysts</a:t>
            </a:r>
          </a:p>
        </p:txBody>
      </p:sp>
      <p:sp>
        <p:nvSpPr>
          <p:cNvPr id="8" name="Text Placeholder 7"/>
          <p:cNvSpPr>
            <a:spLocks noGrp="1"/>
          </p:cNvSpPr>
          <p:nvPr>
            <p:ph type="body" sz="quarter" idx="30"/>
          </p:nvPr>
        </p:nvSpPr>
        <p:spPr>
          <a:xfrm>
            <a:off x="6781074" y="4042748"/>
            <a:ext cx="1418130" cy="934485"/>
          </a:xfrm>
          <a:ln>
            <a:noFill/>
          </a:ln>
        </p:spPr>
        <p:txBody>
          <a:bodyPr/>
          <a:lstStyle/>
          <a:p>
            <a:pPr algn="ctr"/>
            <a:r>
              <a:rPr lang="en-US" sz="1050" b="1" dirty="0">
                <a:latin typeface="Segoe UI Semibold" panose="020B0502040204020203" pitchFamily="34" charset="0"/>
              </a:rPr>
              <a:t>Leila </a:t>
            </a:r>
            <a:r>
              <a:rPr lang="en-US" sz="1050" b="1" dirty="0" err="1">
                <a:latin typeface="Segoe UI Semibold" panose="020B0502040204020203" pitchFamily="34" charset="0"/>
              </a:rPr>
              <a:t>Etaati</a:t>
            </a:r>
            <a:endParaRPr lang="en-US" sz="1050" b="1" dirty="0">
              <a:latin typeface="Segoe UI Semibold" panose="020B0502040204020203" pitchFamily="34" charset="0"/>
            </a:endParaRPr>
          </a:p>
          <a:p>
            <a:pPr algn="ctr"/>
            <a:r>
              <a:rPr lang="en-US" sz="1050" dirty="0"/>
              <a:t>Friday, November 08</a:t>
            </a:r>
          </a:p>
          <a:p>
            <a:pPr algn="ctr"/>
            <a:r>
              <a:rPr lang="en-US" sz="1050" dirty="0"/>
              <a:t>8:00 AM</a:t>
            </a:r>
          </a:p>
          <a:p>
            <a:pPr algn="ctr"/>
            <a:r>
              <a:rPr lang="en-US" sz="1050" dirty="0"/>
              <a:t>Room: TCC Yakima 1</a:t>
            </a:r>
          </a:p>
        </p:txBody>
      </p:sp>
      <p:pic>
        <p:nvPicPr>
          <p:cNvPr id="37" name="Picture 36">
            <a:extLst>
              <a:ext uri="{FF2B5EF4-FFF2-40B4-BE49-F238E27FC236}">
                <a16:creationId xmlns:a16="http://schemas.microsoft.com/office/drawing/2014/main" id="{B4755CD5-B454-5243-BB13-C37329648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965" y="4484388"/>
            <a:ext cx="1235421" cy="931042"/>
          </a:xfrm>
          <a:prstGeom prst="rect">
            <a:avLst/>
          </a:prstGeom>
        </p:spPr>
      </p:pic>
      <p:sp>
        <p:nvSpPr>
          <p:cNvPr id="20" name="Text Placeholder 4">
            <a:extLst>
              <a:ext uri="{FF2B5EF4-FFF2-40B4-BE49-F238E27FC236}">
                <a16:creationId xmlns:a16="http://schemas.microsoft.com/office/drawing/2014/main" id="{258ABF00-1259-3449-AC9F-B2BD344C6402}"/>
              </a:ext>
            </a:extLst>
          </p:cNvPr>
          <p:cNvSpPr txBox="1">
            <a:spLocks/>
          </p:cNvSpPr>
          <p:nvPr/>
        </p:nvSpPr>
        <p:spPr>
          <a:xfrm>
            <a:off x="4591640" y="3540617"/>
            <a:ext cx="1891965" cy="375196"/>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AI for the BI Professional</a:t>
            </a:r>
          </a:p>
        </p:txBody>
      </p:sp>
      <p:sp>
        <p:nvSpPr>
          <p:cNvPr id="23" name="Text Placeholder 5">
            <a:extLst>
              <a:ext uri="{FF2B5EF4-FFF2-40B4-BE49-F238E27FC236}">
                <a16:creationId xmlns:a16="http://schemas.microsoft.com/office/drawing/2014/main" id="{E5B28950-C1D2-0F48-B607-0523E9F8A7EF}"/>
              </a:ext>
            </a:extLst>
          </p:cNvPr>
          <p:cNvSpPr txBox="1">
            <a:spLocks/>
          </p:cNvSpPr>
          <p:nvPr/>
        </p:nvSpPr>
        <p:spPr>
          <a:xfrm>
            <a:off x="4662665" y="4038667"/>
            <a:ext cx="1749914" cy="934485"/>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Leila </a:t>
            </a:r>
            <a:r>
              <a:rPr kumimoji="0" lang="en-US" sz="1050" b="1" i="0" u="none" strike="noStrike" kern="1200" cap="none" spc="0" normalizeH="0" baseline="0" noProof="0" dirty="0" err="1">
                <a:ln>
                  <a:noFill/>
                </a:ln>
                <a:solidFill>
                  <a:srgbClr val="000000"/>
                </a:solidFill>
                <a:effectLst/>
                <a:uLnTx/>
                <a:uFillTx/>
                <a:latin typeface="Segoe UI Semibold" panose="020B0502040204020203" pitchFamily="34" charset="0"/>
                <a:cs typeface="Segoe UI Semibold" panose="020B0502040204020203" pitchFamily="34" charset="0"/>
              </a:rPr>
              <a:t>Etaati</a:t>
            </a:r>
            <a:endPar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endParaRP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Thursday, November 07</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1:30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TCC Skagit 4</a:t>
            </a:r>
          </a:p>
        </p:txBody>
      </p:sp>
      <p:pic>
        <p:nvPicPr>
          <p:cNvPr id="38" name="Picture 37">
            <a:extLst>
              <a:ext uri="{FF2B5EF4-FFF2-40B4-BE49-F238E27FC236}">
                <a16:creationId xmlns:a16="http://schemas.microsoft.com/office/drawing/2014/main" id="{35E2B086-4F24-A148-8427-D501D67CC8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731" y="3417761"/>
            <a:ext cx="266700" cy="266700"/>
          </a:xfrm>
          <a:prstGeom prst="rect">
            <a:avLst/>
          </a:prstGeom>
        </p:spPr>
      </p:pic>
      <p:pic>
        <p:nvPicPr>
          <p:cNvPr id="21" name="Picture 20">
            <a:extLst>
              <a:ext uri="{FF2B5EF4-FFF2-40B4-BE49-F238E27FC236}">
                <a16:creationId xmlns:a16="http://schemas.microsoft.com/office/drawing/2014/main" id="{23F16965-91A2-F047-86BD-EB66BFC90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9062" y="3417761"/>
            <a:ext cx="266700" cy="266700"/>
          </a:xfrm>
          <a:prstGeom prst="rect">
            <a:avLst/>
          </a:prstGeom>
        </p:spPr>
      </p:pic>
      <p:pic>
        <p:nvPicPr>
          <p:cNvPr id="22" name="Picture 21">
            <a:extLst>
              <a:ext uri="{FF2B5EF4-FFF2-40B4-BE49-F238E27FC236}">
                <a16:creationId xmlns:a16="http://schemas.microsoft.com/office/drawing/2014/main" id="{4F9821D1-BE26-2340-8F18-86BC14DDF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789" y="3417761"/>
            <a:ext cx="266700" cy="266700"/>
          </a:xfrm>
          <a:prstGeom prst="rect">
            <a:avLst/>
          </a:prstGeom>
        </p:spPr>
      </p:pic>
      <p:cxnSp>
        <p:nvCxnSpPr>
          <p:cNvPr id="13" name="Elbow Connector 12">
            <a:extLst>
              <a:ext uri="{FF2B5EF4-FFF2-40B4-BE49-F238E27FC236}">
                <a16:creationId xmlns:a16="http://schemas.microsoft.com/office/drawing/2014/main" id="{6B7B7270-8CC6-8142-BA13-5C24094038AC}"/>
              </a:ext>
            </a:extLst>
          </p:cNvPr>
          <p:cNvCxnSpPr>
            <a:cxnSpLocks/>
            <a:endCxn id="22" idx="0"/>
          </p:cNvCxnSpPr>
          <p:nvPr/>
        </p:nvCxnSpPr>
        <p:spPr>
          <a:xfrm>
            <a:off x="4459810" y="3204790"/>
            <a:ext cx="3030329" cy="212972"/>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351749B-5F9D-344D-BA65-9682103D2E06}"/>
              </a:ext>
            </a:extLst>
          </p:cNvPr>
          <p:cNvCxnSpPr>
            <a:cxnSpLocks/>
            <a:endCxn id="38" idx="0"/>
          </p:cNvCxnSpPr>
          <p:nvPr/>
        </p:nvCxnSpPr>
        <p:spPr>
          <a:xfrm rot="10800000" flipV="1">
            <a:off x="1450081" y="3204790"/>
            <a:ext cx="3009729" cy="212971"/>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0C37733-61ED-DF44-86CB-69BDC56F8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7032" y="3417761"/>
            <a:ext cx="266700" cy="266700"/>
          </a:xfrm>
          <a:prstGeom prst="rect">
            <a:avLst/>
          </a:prstGeom>
        </p:spPr>
      </p:pic>
      <p:cxnSp>
        <p:nvCxnSpPr>
          <p:cNvPr id="12" name="Elbow Connector 11">
            <a:extLst>
              <a:ext uri="{FF2B5EF4-FFF2-40B4-BE49-F238E27FC236}">
                <a16:creationId xmlns:a16="http://schemas.microsoft.com/office/drawing/2014/main" id="{A7622266-B2B2-9B45-8777-9645FA82946C}"/>
              </a:ext>
            </a:extLst>
          </p:cNvPr>
          <p:cNvCxnSpPr>
            <a:cxnSpLocks/>
            <a:stCxn id="26" idx="2"/>
            <a:endCxn id="21" idx="0"/>
          </p:cNvCxnSpPr>
          <p:nvPr/>
        </p:nvCxnSpPr>
        <p:spPr>
          <a:xfrm rot="5400000">
            <a:off x="3753699" y="2711652"/>
            <a:ext cx="424824" cy="987397"/>
          </a:xfrm>
          <a:prstGeom prst="bentConnector3">
            <a:avLst>
              <a:gd name="adj1" fmla="val 50000"/>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06F58D9A-00E8-904E-9501-F49357020015}"/>
              </a:ext>
            </a:extLst>
          </p:cNvPr>
          <p:cNvCxnSpPr>
            <a:cxnSpLocks/>
            <a:stCxn id="24" idx="0"/>
          </p:cNvCxnSpPr>
          <p:nvPr/>
        </p:nvCxnSpPr>
        <p:spPr>
          <a:xfrm rot="16200000" flipV="1">
            <a:off x="4888610" y="2775989"/>
            <a:ext cx="212972" cy="1070573"/>
          </a:xfrm>
          <a:prstGeom prst="bentConnector2">
            <a:avLst/>
          </a:prstGeom>
          <a:ln w="31750">
            <a:solidFill>
              <a:schemeClr val="tx1"/>
            </a:solidFill>
            <a:tailEnd type="none" w="med" len="med"/>
          </a:ln>
        </p:spPr>
        <p:style>
          <a:lnRef idx="1">
            <a:schemeClr val="accent1"/>
          </a:lnRef>
          <a:fillRef idx="0">
            <a:schemeClr val="accent1"/>
          </a:fillRef>
          <a:effectRef idx="0">
            <a:schemeClr val="accent1"/>
          </a:effectRef>
          <a:fontRef idx="minor">
            <a:schemeClr val="tx1"/>
          </a:fontRef>
        </p:style>
      </p:cxnSp>
      <p:sp>
        <p:nvSpPr>
          <p:cNvPr id="25" name="Text Placeholder 4">
            <a:extLst>
              <a:ext uri="{FF2B5EF4-FFF2-40B4-BE49-F238E27FC236}">
                <a16:creationId xmlns:a16="http://schemas.microsoft.com/office/drawing/2014/main" id="{CE39D616-80E2-4337-A6C7-916E5BF9537F}"/>
              </a:ext>
            </a:extLst>
          </p:cNvPr>
          <p:cNvSpPr txBox="1">
            <a:spLocks/>
          </p:cNvSpPr>
          <p:nvPr/>
        </p:nvSpPr>
        <p:spPr>
          <a:xfrm>
            <a:off x="1450081" y="2082063"/>
            <a:ext cx="6079247" cy="303734"/>
          </a:xfrm>
          <a:prstGeom prst="rect">
            <a:avLst/>
          </a:prstGeom>
          <a:ln>
            <a:noFill/>
          </a:ln>
        </p:spPr>
        <p:txBody>
          <a:bodyPr lIns="0" anchor="b">
            <a:noAutofit/>
          </a:bodyPr>
          <a:lstStyle>
            <a:lvl1pPr marL="0" indent="0" algn="l" defTabSz="1219170" rtl="0" eaLnBrk="1" latinLnBrk="0" hangingPunct="1">
              <a:spcBef>
                <a:spcPct val="20000"/>
              </a:spcBef>
              <a:buClr>
                <a:schemeClr val="accent3"/>
              </a:buClr>
              <a:buFont typeface="Arial"/>
              <a:buNone/>
              <a:defRPr lang="en-US" sz="2800" b="0" i="0" kern="120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200" b="0" i="0" u="none" strike="noStrike" kern="1200" cap="none" spc="0" normalizeH="0" baseline="0" noProof="0" dirty="0">
                <a:ln>
                  <a:noFill/>
                </a:ln>
                <a:solidFill>
                  <a:srgbClr val="55BCB3"/>
                </a:solidFill>
                <a:effectLst/>
                <a:uLnTx/>
                <a:uFillTx/>
                <a:latin typeface="Segoe UI Semibold" panose="020B0502040204020203" pitchFamily="34" charset="0"/>
                <a:cs typeface="Segoe UI Semibold" panose="020B0502040204020203" pitchFamily="34" charset="0"/>
              </a:rPr>
              <a:t>A Behind the Scenes Look at Machine Learning, AI and DL</a:t>
            </a:r>
          </a:p>
        </p:txBody>
      </p:sp>
      <p:sp>
        <p:nvSpPr>
          <p:cNvPr id="26" name="Text Placeholder 5">
            <a:extLst>
              <a:ext uri="{FF2B5EF4-FFF2-40B4-BE49-F238E27FC236}">
                <a16:creationId xmlns:a16="http://schemas.microsoft.com/office/drawing/2014/main" id="{7DB05F8C-8D4D-4AE7-AD57-728261CB7C63}"/>
              </a:ext>
            </a:extLst>
          </p:cNvPr>
          <p:cNvSpPr txBox="1">
            <a:spLocks/>
          </p:cNvSpPr>
          <p:nvPr/>
        </p:nvSpPr>
        <p:spPr>
          <a:xfrm>
            <a:off x="3255886" y="2394452"/>
            <a:ext cx="2407846" cy="598486"/>
          </a:xfrm>
          <a:prstGeom prst="rect">
            <a:avLst/>
          </a:prstGeom>
          <a:ln>
            <a:noFill/>
          </a:ln>
        </p:spPr>
        <p:txBody>
          <a:bodyPr lIns="0"/>
          <a:lstStyle>
            <a:lvl1pPr marL="0" indent="0" algn="l" defTabSz="1219170" rtl="0" eaLnBrk="1" latinLnBrk="0" hangingPunct="1">
              <a:lnSpc>
                <a:spcPct val="100000"/>
              </a:lnSpc>
              <a:spcBef>
                <a:spcPct val="20000"/>
              </a:spcBef>
              <a:spcAft>
                <a:spcPts val="0"/>
              </a:spcAft>
              <a:buClr>
                <a:schemeClr val="accent3"/>
              </a:buClr>
              <a:buFont typeface="Arial"/>
              <a:buNone/>
              <a:defRPr lang="en-US" sz="2000" b="0" i="0" kern="1200" dirty="0">
                <a:solidFill>
                  <a:schemeClr val="tx1"/>
                </a:solidFill>
                <a:latin typeface="+mn-lt"/>
                <a:ea typeface="Segoe UI Semibold" panose="020B0502040204020203" pitchFamily="34" charset="0"/>
                <a:cs typeface="Segoe UI Semibold" panose="020B0502040204020203" pitchFamily="34" charset="0"/>
              </a:defRPr>
            </a:lvl1pPr>
            <a:lvl2pPr marL="457189" indent="-457189" algn="l" defTabSz="1219170" rtl="0" eaLnBrk="1" latinLnBrk="0" hangingPunct="1">
              <a:spcBef>
                <a:spcPct val="20000"/>
              </a:spcBef>
              <a:buClr>
                <a:schemeClr val="accent3"/>
              </a:buClr>
              <a:buFont typeface="Arial"/>
              <a:buChar char="•"/>
              <a:defRPr lang="en-US" sz="2667"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850879"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1229753" indent="-457189" algn="l" defTabSz="1219170" rtl="0" eaLnBrk="1" latinLnBrk="0" hangingPunct="1">
              <a:spcBef>
                <a:spcPct val="20000"/>
              </a:spcBef>
              <a:buClr>
                <a:schemeClr val="accent3"/>
              </a:buClr>
              <a:buFont typeface="Arial"/>
              <a:buChar char="•"/>
              <a:defRPr lang="en-US" sz="24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585344" indent="-457189" algn="l" defTabSz="1219170" rtl="0" eaLnBrk="1" latinLnBrk="0" hangingPunct="1">
              <a:spcBef>
                <a:spcPct val="20000"/>
              </a:spcBef>
              <a:buClr>
                <a:schemeClr val="accent3"/>
              </a:buClr>
              <a:buFont typeface="Arial"/>
              <a:buChar char="•"/>
              <a:defRPr lang="en-US" sz="2400" b="0" i="0" kern="1200" dirty="0">
                <a:solidFill>
                  <a:schemeClr val="tx1"/>
                </a:solidFill>
                <a:latin typeface="Segoe UI Semilight" panose="020B0402040204020203" pitchFamily="34" charset="0"/>
                <a:ea typeface="+mn-ea"/>
                <a:cs typeface="Segoe UI Semilight" panose="020B0402040204020203"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1" i="0"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Anna Thomas</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Wednesday, November 06, 3:15 PM</a:t>
            </a:r>
          </a:p>
          <a:p>
            <a:pPr marL="0" marR="0" lvl="0" indent="0" algn="ctr" defTabSz="914378" rtl="0" eaLnBrk="1" fontAlgn="auto" latinLnBrk="0" hangingPunct="1">
              <a:lnSpc>
                <a:spcPct val="100000"/>
              </a:lnSpc>
              <a:spcBef>
                <a:spcPct val="20000"/>
              </a:spcBef>
              <a:spcAft>
                <a:spcPts val="0"/>
              </a:spcAft>
              <a:buClr>
                <a:srgbClr val="33C0CD"/>
              </a:buClr>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Segoe UI"/>
                <a:cs typeface="Segoe UI Semibold" panose="020B0502040204020203" pitchFamily="34" charset="0"/>
              </a:rPr>
              <a:t>Room: 3AB</a:t>
            </a:r>
          </a:p>
        </p:txBody>
      </p:sp>
      <p:cxnSp>
        <p:nvCxnSpPr>
          <p:cNvPr id="48" name="Straight Connector 47">
            <a:extLst>
              <a:ext uri="{FF2B5EF4-FFF2-40B4-BE49-F238E27FC236}">
                <a16:creationId xmlns:a16="http://schemas.microsoft.com/office/drawing/2014/main" id="{01B27F61-E6F8-4801-9544-2FDE4D4D15B2}"/>
              </a:ext>
            </a:extLst>
          </p:cNvPr>
          <p:cNvCxnSpPr>
            <a:cxnSpLocks/>
            <a:stCxn id="18" idx="2"/>
            <a:endCxn id="25" idx="0"/>
          </p:cNvCxnSpPr>
          <p:nvPr/>
        </p:nvCxnSpPr>
        <p:spPr>
          <a:xfrm>
            <a:off x="4489704" y="1875339"/>
            <a:ext cx="1" cy="206724"/>
          </a:xfrm>
          <a:prstGeom prst="line">
            <a:avLst/>
          </a:prstGeom>
          <a:ln w="38100"/>
        </p:spPr>
        <p:style>
          <a:lnRef idx="1">
            <a:schemeClr val="dk1"/>
          </a:lnRef>
          <a:fillRef idx="0">
            <a:schemeClr val="dk1"/>
          </a:fillRef>
          <a:effectRef idx="0">
            <a:schemeClr val="dk1"/>
          </a:effectRef>
          <a:fontRef idx="minor">
            <a:schemeClr val="tx1"/>
          </a:fontRef>
        </p:style>
      </p:cxnSp>
      <p:sp>
        <p:nvSpPr>
          <p:cNvPr id="27" name="Graphic 2">
            <a:extLst>
              <a:ext uri="{FF2B5EF4-FFF2-40B4-BE49-F238E27FC236}">
                <a16:creationId xmlns:a16="http://schemas.microsoft.com/office/drawing/2014/main" id="{2E43601D-A813-4478-A6BB-37625ACE707D}"/>
              </a:ext>
            </a:extLst>
          </p:cNvPr>
          <p:cNvSpPr>
            <a:spLocks noChangeAspect="1"/>
          </p:cNvSpPr>
          <p:nvPr/>
        </p:nvSpPr>
        <p:spPr>
          <a:xfrm>
            <a:off x="8162734" y="-47507"/>
            <a:ext cx="1070858" cy="486918"/>
          </a:xfrm>
          <a:custGeom>
            <a:avLst/>
            <a:gdLst>
              <a:gd name="connsiteX0" fmla="*/ 151954 w 515437"/>
              <a:gd name="connsiteY0" fmla="*/ 240432 h 234404"/>
              <a:gd name="connsiteX1" fmla="*/ 118484 w 515437"/>
              <a:gd name="connsiteY1" fmla="*/ 240432 h 234404"/>
              <a:gd name="connsiteX2" fmla="*/ 72965 w 515437"/>
              <a:gd name="connsiteY2" fmla="*/ 194890 h 234404"/>
              <a:gd name="connsiteX3" fmla="*/ 118484 w 515437"/>
              <a:gd name="connsiteY3" fmla="*/ 149349 h 234404"/>
              <a:gd name="connsiteX4" fmla="*/ 151954 w 515437"/>
              <a:gd name="connsiteY4" fmla="*/ 149349 h 234404"/>
              <a:gd name="connsiteX5" fmla="*/ 151954 w 515437"/>
              <a:gd name="connsiteY5" fmla="*/ 149349 h 234404"/>
              <a:gd name="connsiteX6" fmla="*/ 161325 w 515437"/>
              <a:gd name="connsiteY6" fmla="*/ 149349 h 234404"/>
              <a:gd name="connsiteX7" fmla="*/ 200150 w 515437"/>
              <a:gd name="connsiteY7" fmla="*/ 110505 h 234404"/>
              <a:gd name="connsiteX8" fmla="*/ 200150 w 515437"/>
              <a:gd name="connsiteY8" fmla="*/ 110505 h 234404"/>
              <a:gd name="connsiteX9" fmla="*/ 162664 w 515437"/>
              <a:gd name="connsiteY9" fmla="*/ 71661 h 234404"/>
              <a:gd name="connsiteX10" fmla="*/ 162664 w 515437"/>
              <a:gd name="connsiteY10" fmla="*/ 71661 h 234404"/>
              <a:gd name="connsiteX11" fmla="*/ 161995 w 515437"/>
              <a:gd name="connsiteY11" fmla="*/ 71661 h 234404"/>
              <a:gd name="connsiteX12" fmla="*/ 161325 w 515437"/>
              <a:gd name="connsiteY12" fmla="*/ 71661 h 234404"/>
              <a:gd name="connsiteX13" fmla="*/ 34809 w 515437"/>
              <a:gd name="connsiteY13" fmla="*/ 71661 h 234404"/>
              <a:gd name="connsiteX14" fmla="*/ 0 w 515437"/>
              <a:gd name="connsiteY14" fmla="*/ 36165 h 234404"/>
              <a:gd name="connsiteX15" fmla="*/ 0 w 515437"/>
              <a:gd name="connsiteY15" fmla="*/ 36165 h 234404"/>
              <a:gd name="connsiteX16" fmla="*/ 36148 w 515437"/>
              <a:gd name="connsiteY16" fmla="*/ 0 h 234404"/>
              <a:gd name="connsiteX17" fmla="*/ 318634 w 515437"/>
              <a:gd name="connsiteY17" fmla="*/ 0 h 234404"/>
              <a:gd name="connsiteX18" fmla="*/ 354782 w 515437"/>
              <a:gd name="connsiteY18" fmla="*/ 36165 h 234404"/>
              <a:gd name="connsiteX19" fmla="*/ 354782 w 515437"/>
              <a:gd name="connsiteY19" fmla="*/ 36165 h 234404"/>
              <a:gd name="connsiteX20" fmla="*/ 319973 w 515437"/>
              <a:gd name="connsiteY20" fmla="*/ 71661 h 234404"/>
              <a:gd name="connsiteX21" fmla="*/ 307924 w 515437"/>
              <a:gd name="connsiteY21" fmla="*/ 71661 h 234404"/>
              <a:gd name="connsiteX22" fmla="*/ 307254 w 515437"/>
              <a:gd name="connsiteY22" fmla="*/ 71661 h 234404"/>
              <a:gd name="connsiteX23" fmla="*/ 305916 w 515437"/>
              <a:gd name="connsiteY23" fmla="*/ 71661 h 234404"/>
              <a:gd name="connsiteX24" fmla="*/ 305916 w 515437"/>
              <a:gd name="connsiteY24" fmla="*/ 71661 h 234404"/>
              <a:gd name="connsiteX25" fmla="*/ 269099 w 515437"/>
              <a:gd name="connsiteY25" fmla="*/ 110505 h 234404"/>
              <a:gd name="connsiteX26" fmla="*/ 269099 w 515437"/>
              <a:gd name="connsiteY26" fmla="*/ 110505 h 234404"/>
              <a:gd name="connsiteX27" fmla="*/ 307924 w 515437"/>
              <a:gd name="connsiteY27" fmla="*/ 149349 h 234404"/>
              <a:gd name="connsiteX28" fmla="*/ 317965 w 515437"/>
              <a:gd name="connsiteY28" fmla="*/ 149349 h 234404"/>
              <a:gd name="connsiteX29" fmla="*/ 317965 w 515437"/>
              <a:gd name="connsiteY29" fmla="*/ 149349 h 234404"/>
              <a:gd name="connsiteX30" fmla="*/ 360806 w 515437"/>
              <a:gd name="connsiteY30" fmla="*/ 149349 h 234404"/>
              <a:gd name="connsiteX31" fmla="*/ 379550 w 515437"/>
              <a:gd name="connsiteY31" fmla="*/ 149349 h 234404"/>
              <a:gd name="connsiteX32" fmla="*/ 475943 w 515437"/>
              <a:gd name="connsiteY32" fmla="*/ 149349 h 234404"/>
              <a:gd name="connsiteX33" fmla="*/ 521462 w 515437"/>
              <a:gd name="connsiteY33" fmla="*/ 194890 h 234404"/>
              <a:gd name="connsiteX34" fmla="*/ 475943 w 515437"/>
              <a:gd name="connsiteY34" fmla="*/ 240432 h 234404"/>
              <a:gd name="connsiteX35" fmla="*/ 380888 w 515437"/>
              <a:gd name="connsiteY35" fmla="*/ 240432 h 234404"/>
              <a:gd name="connsiteX36" fmla="*/ 361476 w 515437"/>
              <a:gd name="connsiteY36" fmla="*/ 240432 h 234404"/>
              <a:gd name="connsiteX37" fmla="*/ 345410 w 515437"/>
              <a:gd name="connsiteY37" fmla="*/ 240432 h 234404"/>
              <a:gd name="connsiteX38" fmla="*/ 151954 w 515437"/>
              <a:gd name="connsiteY38" fmla="*/ 240432 h 23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5437" h="234404">
                <a:moveTo>
                  <a:pt x="151954" y="240432"/>
                </a:moveTo>
                <a:lnTo>
                  <a:pt x="118484" y="240432"/>
                </a:lnTo>
                <a:cubicBezTo>
                  <a:pt x="93047" y="240432"/>
                  <a:pt x="72965" y="219670"/>
                  <a:pt x="72965" y="194890"/>
                </a:cubicBezTo>
                <a:cubicBezTo>
                  <a:pt x="72965" y="169441"/>
                  <a:pt x="93716" y="149349"/>
                  <a:pt x="118484" y="149349"/>
                </a:cubicBezTo>
                <a:lnTo>
                  <a:pt x="151954" y="149349"/>
                </a:lnTo>
                <a:cubicBezTo>
                  <a:pt x="151954" y="149349"/>
                  <a:pt x="151954" y="149349"/>
                  <a:pt x="151954" y="149349"/>
                </a:cubicBezTo>
                <a:lnTo>
                  <a:pt x="161325" y="149349"/>
                </a:lnTo>
                <a:cubicBezTo>
                  <a:pt x="182746" y="149349"/>
                  <a:pt x="200150" y="131936"/>
                  <a:pt x="200150" y="110505"/>
                </a:cubicBezTo>
                <a:lnTo>
                  <a:pt x="200150" y="110505"/>
                </a:lnTo>
                <a:cubicBezTo>
                  <a:pt x="200150" y="89744"/>
                  <a:pt x="183415" y="72331"/>
                  <a:pt x="162664" y="71661"/>
                </a:cubicBezTo>
                <a:lnTo>
                  <a:pt x="162664" y="71661"/>
                </a:lnTo>
                <a:lnTo>
                  <a:pt x="161995" y="71661"/>
                </a:lnTo>
                <a:cubicBezTo>
                  <a:pt x="161995" y="71661"/>
                  <a:pt x="161325" y="71661"/>
                  <a:pt x="161325" y="71661"/>
                </a:cubicBezTo>
                <a:lnTo>
                  <a:pt x="34809" y="71661"/>
                </a:lnTo>
                <a:cubicBezTo>
                  <a:pt x="15396" y="70991"/>
                  <a:pt x="0" y="55587"/>
                  <a:pt x="0" y="36165"/>
                </a:cubicBezTo>
                <a:lnTo>
                  <a:pt x="0" y="36165"/>
                </a:lnTo>
                <a:cubicBezTo>
                  <a:pt x="0" y="16074"/>
                  <a:pt x="16066" y="0"/>
                  <a:pt x="36148" y="0"/>
                </a:cubicBezTo>
                <a:lnTo>
                  <a:pt x="318634" y="0"/>
                </a:lnTo>
                <a:cubicBezTo>
                  <a:pt x="338716" y="0"/>
                  <a:pt x="354782" y="16074"/>
                  <a:pt x="354782" y="36165"/>
                </a:cubicBezTo>
                <a:lnTo>
                  <a:pt x="354782" y="36165"/>
                </a:lnTo>
                <a:cubicBezTo>
                  <a:pt x="354782" y="55587"/>
                  <a:pt x="339386" y="71661"/>
                  <a:pt x="319973" y="71661"/>
                </a:cubicBezTo>
                <a:lnTo>
                  <a:pt x="307924" y="71661"/>
                </a:lnTo>
                <a:cubicBezTo>
                  <a:pt x="307924" y="71661"/>
                  <a:pt x="307254" y="71661"/>
                  <a:pt x="307254" y="71661"/>
                </a:cubicBezTo>
                <a:lnTo>
                  <a:pt x="305916" y="71661"/>
                </a:lnTo>
                <a:lnTo>
                  <a:pt x="305916" y="71661"/>
                </a:lnTo>
                <a:cubicBezTo>
                  <a:pt x="285834" y="73000"/>
                  <a:pt x="269099" y="89744"/>
                  <a:pt x="269099" y="110505"/>
                </a:cubicBezTo>
                <a:lnTo>
                  <a:pt x="269099" y="110505"/>
                </a:lnTo>
                <a:cubicBezTo>
                  <a:pt x="269099" y="131936"/>
                  <a:pt x="286503" y="149349"/>
                  <a:pt x="307924" y="149349"/>
                </a:cubicBezTo>
                <a:lnTo>
                  <a:pt x="317965" y="149349"/>
                </a:lnTo>
                <a:cubicBezTo>
                  <a:pt x="317965" y="149349"/>
                  <a:pt x="317965" y="149349"/>
                  <a:pt x="317965" y="149349"/>
                </a:cubicBezTo>
                <a:lnTo>
                  <a:pt x="360806" y="149349"/>
                </a:lnTo>
                <a:lnTo>
                  <a:pt x="379550" y="149349"/>
                </a:lnTo>
                <a:lnTo>
                  <a:pt x="475943" y="149349"/>
                </a:lnTo>
                <a:cubicBezTo>
                  <a:pt x="501380" y="149349"/>
                  <a:pt x="521462" y="170111"/>
                  <a:pt x="521462" y="194890"/>
                </a:cubicBezTo>
                <a:cubicBezTo>
                  <a:pt x="521462" y="220340"/>
                  <a:pt x="500711" y="240432"/>
                  <a:pt x="475943" y="240432"/>
                </a:cubicBezTo>
                <a:lnTo>
                  <a:pt x="380888" y="240432"/>
                </a:lnTo>
                <a:lnTo>
                  <a:pt x="361476" y="240432"/>
                </a:lnTo>
                <a:lnTo>
                  <a:pt x="345410" y="240432"/>
                </a:lnTo>
                <a:lnTo>
                  <a:pt x="151954" y="240432"/>
                </a:lnTo>
                <a:close/>
              </a:path>
            </a:pathLst>
          </a:custGeom>
          <a:gradFill>
            <a:gsLst>
              <a:gs pos="0">
                <a:schemeClr val="accent3"/>
              </a:gs>
              <a:gs pos="76000">
                <a:schemeClr val="accent4"/>
              </a:gs>
            </a:gsLst>
            <a:lin ang="2700000" scaled="0"/>
          </a:gradFill>
          <a:ln w="6694"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648DA83-2087-4234-9EF8-7F86321A6995}"/>
              </a:ext>
            </a:extLst>
          </p:cNvPr>
          <p:cNvSpPr/>
          <p:nvPr/>
        </p:nvSpPr>
        <p:spPr>
          <a:xfrm>
            <a:off x="3102941" y="1113592"/>
            <a:ext cx="2773525" cy="761747"/>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33193"/>
                </a:solidFill>
                <a:effectLst/>
                <a:uLnTx/>
                <a:uFillTx/>
                <a:latin typeface="Segoe UI Semibold" panose="020B0502040204020203" pitchFamily="34" charset="0"/>
                <a:ea typeface="+mn-ea"/>
                <a:cs typeface="Segoe UI Semibold" panose="020B0502040204020203" pitchFamily="34" charset="0"/>
              </a:rPr>
              <a:t>An Introduction to AI for Everyone</a:t>
            </a:r>
            <a:br>
              <a:rPr kumimoji="0" lang="en-US" sz="1800" b="1" i="0" u="none" strike="noStrike" kern="1200" cap="none" spc="0" normalizeH="0" baseline="0" noProof="0" dirty="0">
                <a:ln>
                  <a:noFill/>
                </a:ln>
                <a:solidFill>
                  <a:srgbClr val="B8232F"/>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Melody Zacharias</a:t>
            </a:r>
            <a:br>
              <a:rPr kumimoji="0" lang="en-US" sz="105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Wednesday, November 06, 1:30 PM</a:t>
            </a:r>
            <a:b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Room: TCC Yakima 1</a:t>
            </a:r>
            <a:endParaRPr kumimoji="0" lang="en-CA" sz="135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486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16812-F47A-4144-8119-252A0BD4775C}"/>
              </a:ext>
            </a:extLst>
          </p:cNvPr>
          <p:cNvSpPr>
            <a:spLocks noGrp="1"/>
          </p:cNvSpPr>
          <p:nvPr>
            <p:ph type="title"/>
          </p:nvPr>
        </p:nvSpPr>
        <p:spPr>
          <a:xfrm>
            <a:off x="628650" y="722907"/>
            <a:ext cx="2620771" cy="3697685"/>
          </a:xfrm>
        </p:spPr>
        <p:txBody>
          <a:bodyPr>
            <a:normAutofit/>
          </a:bodyPr>
          <a:lstStyle/>
          <a:p>
            <a:pPr algn="r"/>
            <a:r>
              <a:rPr lang="en-US" sz="3300">
                <a:solidFill>
                  <a:schemeClr val="accent1"/>
                </a:solidFill>
              </a:rPr>
              <a:t>Resources</a:t>
            </a:r>
          </a:p>
        </p:txBody>
      </p:sp>
      <p:cxnSp>
        <p:nvCxnSpPr>
          <p:cNvPr id="25"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A439FB-4E0E-4B51-AD37-EFC983112558}"/>
              </a:ext>
            </a:extLst>
          </p:cNvPr>
          <p:cNvSpPr>
            <a:spLocks noGrp="1"/>
          </p:cNvSpPr>
          <p:nvPr>
            <p:ph idx="1"/>
          </p:nvPr>
        </p:nvSpPr>
        <p:spPr>
          <a:xfrm>
            <a:off x="3732023" y="722907"/>
            <a:ext cx="4783327" cy="3697685"/>
          </a:xfrm>
        </p:spPr>
        <p:txBody>
          <a:bodyPr anchor="ctr">
            <a:normAutofit/>
          </a:bodyPr>
          <a:lstStyle/>
          <a:p>
            <a:pPr marL="0" indent="0">
              <a:buNone/>
            </a:pPr>
            <a:r>
              <a:rPr lang="en-US" sz="1800" dirty="0"/>
              <a:t>SQL Server Workshops </a:t>
            </a:r>
            <a:endParaRPr lang="en-US" sz="1800" dirty="0">
              <a:hlinkClick r:id="" action="ppaction://noaction"/>
            </a:endParaRPr>
          </a:p>
          <a:p>
            <a:pPr marL="0" indent="0">
              <a:buNone/>
            </a:pPr>
            <a:r>
              <a:rPr lang="en-US" sz="1800" dirty="0">
                <a:hlinkClick r:id="rId2"/>
              </a:rPr>
              <a:t>https://aka.ms/sqlworkshops</a:t>
            </a:r>
            <a:r>
              <a:rPr lang="en-US" sz="1800" dirty="0"/>
              <a:t> </a:t>
            </a:r>
            <a:endParaRPr lang="en-US" sz="1800" i="1" dirty="0"/>
          </a:p>
          <a:p>
            <a:pPr marL="0" indent="0">
              <a:buNone/>
            </a:pPr>
            <a:r>
              <a:rPr lang="en-US" sz="1800" i="1" dirty="0"/>
              <a:t>(look for SQL Server Machine Learning)</a:t>
            </a:r>
          </a:p>
          <a:p>
            <a:pPr marL="0" indent="0">
              <a:buNone/>
            </a:pPr>
            <a:endParaRPr lang="en-US" sz="1800" i="1" dirty="0"/>
          </a:p>
          <a:p>
            <a:pPr marL="0" indent="0">
              <a:buNone/>
            </a:pPr>
            <a:r>
              <a:rPr lang="en-US" sz="1800" dirty="0"/>
              <a:t>Other sessions and code from me</a:t>
            </a:r>
          </a:p>
          <a:p>
            <a:pPr marL="0" indent="0">
              <a:buNone/>
            </a:pPr>
            <a:r>
              <a:rPr lang="en-US" sz="1800" dirty="0">
                <a:hlinkClick r:id="rId3"/>
              </a:rPr>
              <a:t>https://aka.ms/annalytics</a:t>
            </a:r>
            <a:r>
              <a:rPr lang="en-US" sz="1800" dirty="0"/>
              <a:t> </a:t>
            </a:r>
          </a:p>
        </p:txBody>
      </p:sp>
    </p:spTree>
    <p:extLst>
      <p:ext uri="{BB962C8B-B14F-4D97-AF65-F5344CB8AC3E}">
        <p14:creationId xmlns:p14="http://schemas.microsoft.com/office/powerpoint/2010/main" val="3827920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27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CECAF43-48C4-0A45-BA1C-1DB2CCE8339E}"/>
              </a:ext>
            </a:extLst>
          </p:cNvPr>
          <p:cNvGrpSpPr/>
          <p:nvPr/>
        </p:nvGrpSpPr>
        <p:grpSpPr>
          <a:xfrm>
            <a:off x="4579434" y="4404278"/>
            <a:ext cx="229600" cy="229600"/>
            <a:chOff x="470537" y="3886355"/>
            <a:chExt cx="229600" cy="229600"/>
          </a:xfrm>
        </p:grpSpPr>
        <p:sp>
          <p:nvSpPr>
            <p:cNvPr id="16" name="Rounded Rectangle 15">
              <a:extLst>
                <a:ext uri="{FF2B5EF4-FFF2-40B4-BE49-F238E27FC236}">
                  <a16:creationId xmlns:a16="http://schemas.microsoft.com/office/drawing/2014/main" id="{15FDFFB0-027F-834B-B054-43BC065364B9}"/>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383">
              <a:extLst>
                <a:ext uri="{FF2B5EF4-FFF2-40B4-BE49-F238E27FC236}">
                  <a16:creationId xmlns:a16="http://schemas.microsoft.com/office/drawing/2014/main" id="{EBB4F328-8808-8C48-BBF3-5B476AAAB175}"/>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endParaRPr lang="en-US"/>
            </a:p>
          </p:txBody>
        </p:sp>
      </p:grpSp>
      <p:sp>
        <p:nvSpPr>
          <p:cNvPr id="19" name="Rounded Rectangle 18">
            <a:extLst>
              <a:ext uri="{FF2B5EF4-FFF2-40B4-BE49-F238E27FC236}">
                <a16:creationId xmlns:a16="http://schemas.microsoft.com/office/drawing/2014/main" id="{246F2AB0-A4A3-5245-84A5-BD6CC0E14FF1}"/>
              </a:ext>
            </a:extLst>
          </p:cNvPr>
          <p:cNvSpPr/>
          <p:nvPr/>
        </p:nvSpPr>
        <p:spPr>
          <a:xfrm>
            <a:off x="4579434" y="4805111"/>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A5568A34-A85F-654A-ACA2-D2DB1176EAFF}"/>
              </a:ext>
            </a:extLst>
          </p:cNvPr>
          <p:cNvGrpSpPr/>
          <p:nvPr/>
        </p:nvGrpSpPr>
        <p:grpSpPr>
          <a:xfrm>
            <a:off x="4640007" y="4876677"/>
            <a:ext cx="116315" cy="86468"/>
            <a:chOff x="797870" y="1445676"/>
            <a:chExt cx="2282964" cy="1697143"/>
          </a:xfrm>
        </p:grpSpPr>
        <p:sp>
          <p:nvSpPr>
            <p:cNvPr id="26" name="Freeform 25">
              <a:extLst>
                <a:ext uri="{FF2B5EF4-FFF2-40B4-BE49-F238E27FC236}">
                  <a16:creationId xmlns:a16="http://schemas.microsoft.com/office/drawing/2014/main" id="{1DB65697-1E7E-5F44-8A7C-F1117D4EFDD0}"/>
                </a:ext>
              </a:extLst>
            </p:cNvPr>
            <p:cNvSpPr/>
            <p:nvPr/>
          </p:nvSpPr>
          <p:spPr>
            <a:xfrm>
              <a:off x="927238" y="1445676"/>
              <a:ext cx="2016618" cy="845721"/>
            </a:xfrm>
            <a:custGeom>
              <a:avLst/>
              <a:gdLst>
                <a:gd name="connsiteX0" fmla="*/ 1007358 w 2016618"/>
                <a:gd name="connsiteY0" fmla="*/ 848572 h 845720"/>
                <a:gd name="connsiteX1" fmla="*/ 2022326 w 2016618"/>
                <a:gd name="connsiteY1" fmla="*/ 32308 h 845720"/>
                <a:gd name="connsiteX2" fmla="*/ 1898665 w 2016618"/>
                <a:gd name="connsiteY2" fmla="*/ 0 h 845720"/>
                <a:gd name="connsiteX3" fmla="*/ 124612 w 2016618"/>
                <a:gd name="connsiteY3" fmla="*/ 0 h 845720"/>
                <a:gd name="connsiteX4" fmla="*/ 0 w 2016618"/>
                <a:gd name="connsiteY4" fmla="*/ 32308 h 845720"/>
                <a:gd name="connsiteX5" fmla="*/ 1007358 w 2016618"/>
                <a:gd name="connsiteY5" fmla="*/ 848572 h 8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618" h="845720">
                  <a:moveTo>
                    <a:pt x="1007358" y="848572"/>
                  </a:moveTo>
                  <a:lnTo>
                    <a:pt x="2022326" y="32308"/>
                  </a:lnTo>
                  <a:cubicBezTo>
                    <a:pt x="1985228" y="12353"/>
                    <a:pt x="1943373" y="0"/>
                    <a:pt x="1898665" y="0"/>
                  </a:cubicBezTo>
                  <a:lnTo>
                    <a:pt x="124612" y="0"/>
                  </a:lnTo>
                  <a:cubicBezTo>
                    <a:pt x="78953" y="0"/>
                    <a:pt x="37098" y="11403"/>
                    <a:pt x="0" y="32308"/>
                  </a:cubicBezTo>
                  <a:lnTo>
                    <a:pt x="1007358" y="848572"/>
                  </a:lnTo>
                  <a:close/>
                </a:path>
              </a:pathLst>
            </a:custGeom>
            <a:solidFill>
              <a:srgbClr val="FFFFFF"/>
            </a:solidFill>
            <a:ln w="950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918F708E-7265-054E-926E-CE4F7191C937}"/>
                </a:ext>
              </a:extLst>
            </p:cNvPr>
            <p:cNvSpPr/>
            <p:nvPr/>
          </p:nvSpPr>
          <p:spPr>
            <a:xfrm>
              <a:off x="797870" y="1688939"/>
              <a:ext cx="2282964" cy="1453880"/>
            </a:xfrm>
            <a:custGeom>
              <a:avLst/>
              <a:gdLst>
                <a:gd name="connsiteX0" fmla="*/ 1135775 w 2282964"/>
                <a:gd name="connsiteY0" fmla="*/ 922691 h 1453879"/>
                <a:gd name="connsiteX1" fmla="*/ 0 w 2282964"/>
                <a:gd name="connsiteY1" fmla="*/ 950 h 1453879"/>
                <a:gd name="connsiteX2" fmla="*/ 0 w 2282964"/>
                <a:gd name="connsiteY2" fmla="*/ 10453 h 1453879"/>
                <a:gd name="connsiteX3" fmla="*/ 0 w 2282964"/>
                <a:gd name="connsiteY3" fmla="*/ 1203014 h 1453879"/>
                <a:gd name="connsiteX4" fmla="*/ 254931 w 2282964"/>
                <a:gd name="connsiteY4" fmla="*/ 1457681 h 1453879"/>
                <a:gd name="connsiteX5" fmla="*/ 2028984 w 2282964"/>
                <a:gd name="connsiteY5" fmla="*/ 1457681 h 1453879"/>
                <a:gd name="connsiteX6" fmla="*/ 2283915 w 2282964"/>
                <a:gd name="connsiteY6" fmla="*/ 1203014 h 1453879"/>
                <a:gd name="connsiteX7" fmla="*/ 2283915 w 2282964"/>
                <a:gd name="connsiteY7" fmla="*/ 10453 h 1453879"/>
                <a:gd name="connsiteX8" fmla="*/ 2283915 w 2282964"/>
                <a:gd name="connsiteY8" fmla="*/ 0 h 1453879"/>
                <a:gd name="connsiteX9" fmla="*/ 1135775 w 2282964"/>
                <a:gd name="connsiteY9" fmla="*/ 922691 h 145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2964" h="1453879">
                  <a:moveTo>
                    <a:pt x="1135775" y="922691"/>
                  </a:moveTo>
                  <a:lnTo>
                    <a:pt x="0" y="950"/>
                  </a:lnTo>
                  <a:cubicBezTo>
                    <a:pt x="0" y="3801"/>
                    <a:pt x="0" y="6652"/>
                    <a:pt x="0" y="10453"/>
                  </a:cubicBezTo>
                  <a:lnTo>
                    <a:pt x="0" y="1203014"/>
                  </a:lnTo>
                  <a:cubicBezTo>
                    <a:pt x="0" y="1343651"/>
                    <a:pt x="114148" y="1457681"/>
                    <a:pt x="254931" y="1457681"/>
                  </a:cubicBezTo>
                  <a:lnTo>
                    <a:pt x="2028984" y="1457681"/>
                  </a:lnTo>
                  <a:cubicBezTo>
                    <a:pt x="2169767" y="1457681"/>
                    <a:pt x="2283915" y="1343651"/>
                    <a:pt x="2283915" y="1203014"/>
                  </a:cubicBezTo>
                  <a:lnTo>
                    <a:pt x="2283915" y="10453"/>
                  </a:lnTo>
                  <a:cubicBezTo>
                    <a:pt x="2283915" y="6652"/>
                    <a:pt x="2283915" y="3801"/>
                    <a:pt x="2283915" y="0"/>
                  </a:cubicBezTo>
                  <a:lnTo>
                    <a:pt x="1135775" y="922691"/>
                  </a:lnTo>
                  <a:close/>
                </a:path>
              </a:pathLst>
            </a:custGeom>
            <a:solidFill>
              <a:srgbClr val="FFFFFF"/>
            </a:solidFill>
            <a:ln w="9506" cap="flat">
              <a:noFill/>
              <a:prstDash val="solid"/>
              <a:miter/>
            </a:ln>
          </p:spPr>
          <p:txBody>
            <a:bodyPr rtlCol="0" anchor="ctr"/>
            <a:lstStyle/>
            <a:p>
              <a:endParaRPr lang="en-US"/>
            </a:p>
          </p:txBody>
        </p:sp>
      </p:grpSp>
      <p:sp>
        <p:nvSpPr>
          <p:cNvPr id="39" name="Text Placeholder 38">
            <a:extLst>
              <a:ext uri="{FF2B5EF4-FFF2-40B4-BE49-F238E27FC236}">
                <a16:creationId xmlns:a16="http://schemas.microsoft.com/office/drawing/2014/main" id="{5A6C08EA-16BD-C64D-AF6B-ADD733BCABC1}"/>
              </a:ext>
            </a:extLst>
          </p:cNvPr>
          <p:cNvSpPr>
            <a:spLocks noGrp="1"/>
          </p:cNvSpPr>
          <p:nvPr>
            <p:ph type="body" sz="quarter" idx="13"/>
          </p:nvPr>
        </p:nvSpPr>
        <p:spPr>
          <a:xfrm>
            <a:off x="4876198" y="4339962"/>
            <a:ext cx="3598807" cy="1068958"/>
          </a:xfrm>
        </p:spPr>
        <p:txBody>
          <a:bodyPr/>
          <a:lstStyle/>
          <a:p>
            <a:r>
              <a:rPr lang="en-US" dirty="0"/>
              <a:t>@AnalyticAnna</a:t>
            </a:r>
          </a:p>
          <a:p>
            <a:r>
              <a:rPr lang="en-US" dirty="0"/>
              <a:t>antho@microsoft.com</a:t>
            </a:r>
          </a:p>
        </p:txBody>
      </p:sp>
      <p:sp>
        <p:nvSpPr>
          <p:cNvPr id="3" name="Rectangle 2">
            <a:extLst>
              <a:ext uri="{FF2B5EF4-FFF2-40B4-BE49-F238E27FC236}">
                <a16:creationId xmlns:a16="http://schemas.microsoft.com/office/drawing/2014/main" id="{C3C5E673-3A64-4E14-A835-BA4C9FABE15C}"/>
              </a:ext>
            </a:extLst>
          </p:cNvPr>
          <p:cNvSpPr/>
          <p:nvPr/>
        </p:nvSpPr>
        <p:spPr>
          <a:xfrm>
            <a:off x="4369249" y="1860405"/>
            <a:ext cx="4572000" cy="2308324"/>
          </a:xfrm>
          <a:prstGeom prst="rect">
            <a:avLst/>
          </a:prstGeom>
        </p:spPr>
        <p:txBody>
          <a:bodyPr>
            <a:spAutoFit/>
          </a:bodyPr>
          <a:lstStyle/>
          <a:p>
            <a:r>
              <a:rPr lang="en-US" dirty="0"/>
              <a:t>Resources: </a:t>
            </a:r>
          </a:p>
          <a:p>
            <a:endParaRPr lang="en-US" dirty="0"/>
          </a:p>
          <a:p>
            <a:r>
              <a:rPr lang="en-US" dirty="0"/>
              <a:t>SQL Server Workshops </a:t>
            </a:r>
            <a:endParaRPr lang="en-US" dirty="0">
              <a:hlinkClick r:id="" action="ppaction://noaction"/>
            </a:endParaRPr>
          </a:p>
          <a:p>
            <a:r>
              <a:rPr lang="en-US" dirty="0">
                <a:hlinkClick r:id="rId2"/>
              </a:rPr>
              <a:t>https://aka.ms/sqlworkshops</a:t>
            </a:r>
            <a:r>
              <a:rPr lang="en-US" dirty="0"/>
              <a:t> </a:t>
            </a:r>
            <a:endParaRPr lang="en-US" i="1" dirty="0"/>
          </a:p>
          <a:p>
            <a:r>
              <a:rPr lang="en-US" i="1" dirty="0"/>
              <a:t>(look for SQL Server Machine Learning)</a:t>
            </a:r>
          </a:p>
          <a:p>
            <a:endParaRPr lang="en-US" i="1" dirty="0"/>
          </a:p>
          <a:p>
            <a:r>
              <a:rPr lang="en-US" dirty="0"/>
              <a:t>Other sessions and code from me</a:t>
            </a:r>
          </a:p>
          <a:p>
            <a:r>
              <a:rPr lang="en-US" dirty="0">
                <a:hlinkClick r:id="rId3"/>
              </a:rPr>
              <a:t>https://aka.ms/annalytics</a:t>
            </a:r>
            <a:r>
              <a:rPr lang="en-US" dirty="0"/>
              <a:t> </a:t>
            </a:r>
          </a:p>
        </p:txBody>
      </p:sp>
    </p:spTree>
    <p:extLst>
      <p:ext uri="{BB962C8B-B14F-4D97-AF65-F5344CB8AC3E}">
        <p14:creationId xmlns:p14="http://schemas.microsoft.com/office/powerpoint/2010/main" val="3041720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85F722-B96D-444E-9508-6966F8587D5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CA85E818-613B-8549-BC43-9DC01928F56C}"/>
              </a:ext>
            </a:extLst>
          </p:cNvPr>
          <p:cNvSpPr>
            <a:spLocks noGrp="1"/>
          </p:cNvSpPr>
          <p:nvPr>
            <p:ph type="body" sz="quarter" idx="10"/>
          </p:nvPr>
        </p:nvSpPr>
        <p:spPr/>
        <p:txBody>
          <a:bodyPr/>
          <a:lstStyle/>
          <a:p>
            <a:r>
              <a:rPr lang="en-US" dirty="0"/>
              <a:t>Data Science</a:t>
            </a:r>
          </a:p>
          <a:p>
            <a:r>
              <a:rPr lang="en-US" dirty="0"/>
              <a:t>Artificial Intelligence</a:t>
            </a:r>
          </a:p>
          <a:p>
            <a:r>
              <a:rPr lang="en-US" dirty="0"/>
              <a:t>Machine Learning</a:t>
            </a:r>
          </a:p>
          <a:p>
            <a:r>
              <a:rPr lang="en-US" dirty="0"/>
              <a:t>Deep Learning</a:t>
            </a:r>
          </a:p>
          <a:p>
            <a:r>
              <a:rPr lang="en-US" dirty="0"/>
              <a:t>Platforms and tools</a:t>
            </a:r>
          </a:p>
        </p:txBody>
      </p:sp>
    </p:spTree>
    <p:extLst>
      <p:ext uri="{BB962C8B-B14F-4D97-AF65-F5344CB8AC3E}">
        <p14:creationId xmlns:p14="http://schemas.microsoft.com/office/powerpoint/2010/main" val="718311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Placeholder 2" descr="A person smiling for the camera&#10;&#10;Description automatically generated">
            <a:extLst>
              <a:ext uri="{FF2B5EF4-FFF2-40B4-BE49-F238E27FC236}">
                <a16:creationId xmlns:a16="http://schemas.microsoft.com/office/drawing/2014/main" id="{3A38FBF5-A76F-46B5-AC7A-FD10C6190E1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160" t="4314" r="-6910" b="21717"/>
          <a:stretch/>
        </p:blipFill>
        <p:spPr>
          <a:xfrm>
            <a:off x="350838" y="385763"/>
            <a:ext cx="1443037" cy="1443037"/>
          </a:xfrm>
          <a:solidFill>
            <a:schemeClr val="accent4"/>
          </a:solidFill>
        </p:spPr>
      </p:pic>
      <p:sp>
        <p:nvSpPr>
          <p:cNvPr id="6" name="Title 5">
            <a:extLst>
              <a:ext uri="{FF2B5EF4-FFF2-40B4-BE49-F238E27FC236}">
                <a16:creationId xmlns:a16="http://schemas.microsoft.com/office/drawing/2014/main" id="{67CDD28B-880D-224A-B5B7-220E5C3ED050}"/>
              </a:ext>
            </a:extLst>
          </p:cNvPr>
          <p:cNvSpPr>
            <a:spLocks noGrp="1"/>
          </p:cNvSpPr>
          <p:nvPr>
            <p:ph type="title"/>
          </p:nvPr>
        </p:nvSpPr>
        <p:spPr/>
        <p:txBody>
          <a:bodyPr/>
          <a:lstStyle/>
          <a:p>
            <a:r>
              <a:rPr lang="en-US" dirty="0"/>
              <a:t>Anna Hoffman</a:t>
            </a:r>
          </a:p>
        </p:txBody>
      </p:sp>
      <p:sp>
        <p:nvSpPr>
          <p:cNvPr id="8" name="Text Placeholder 7">
            <a:extLst>
              <a:ext uri="{FF2B5EF4-FFF2-40B4-BE49-F238E27FC236}">
                <a16:creationId xmlns:a16="http://schemas.microsoft.com/office/drawing/2014/main" id="{5A531B36-7C51-6941-872A-82A556767154}"/>
              </a:ext>
            </a:extLst>
          </p:cNvPr>
          <p:cNvSpPr>
            <a:spLocks noGrp="1"/>
          </p:cNvSpPr>
          <p:nvPr>
            <p:ph type="body" sz="quarter" idx="11"/>
          </p:nvPr>
        </p:nvSpPr>
        <p:spPr/>
        <p:txBody>
          <a:bodyPr/>
          <a:lstStyle/>
          <a:p>
            <a:r>
              <a:rPr lang="en-US" dirty="0"/>
              <a:t>Data &amp; Applied Scientist</a:t>
            </a:r>
            <a:br>
              <a:rPr lang="en-US" dirty="0"/>
            </a:br>
            <a:r>
              <a:rPr lang="en-US" dirty="0"/>
              <a:t>Azure SQL Product Group</a:t>
            </a:r>
          </a:p>
          <a:p>
            <a:r>
              <a:rPr lang="en-US" dirty="0"/>
              <a:t>Microsoft</a:t>
            </a:r>
          </a:p>
        </p:txBody>
      </p:sp>
      <p:sp>
        <p:nvSpPr>
          <p:cNvPr id="9" name="Text Placeholder 8">
            <a:extLst>
              <a:ext uri="{FF2B5EF4-FFF2-40B4-BE49-F238E27FC236}">
                <a16:creationId xmlns:a16="http://schemas.microsoft.com/office/drawing/2014/main" id="{859341DD-E3D0-8A48-8284-8EF6933ED0BD}"/>
              </a:ext>
            </a:extLst>
          </p:cNvPr>
          <p:cNvSpPr>
            <a:spLocks noGrp="1"/>
          </p:cNvSpPr>
          <p:nvPr>
            <p:ph type="body" sz="quarter" idx="12"/>
          </p:nvPr>
        </p:nvSpPr>
        <p:spPr>
          <a:xfrm>
            <a:off x="718103" y="3821610"/>
            <a:ext cx="3651410" cy="1068958"/>
          </a:xfrm>
        </p:spPr>
        <p:txBody>
          <a:bodyPr/>
          <a:lstStyle/>
          <a:p>
            <a:r>
              <a:rPr lang="en-US" dirty="0"/>
              <a:t>/amthomas46</a:t>
            </a:r>
          </a:p>
          <a:p>
            <a:r>
              <a:rPr lang="en-US" dirty="0"/>
              <a:t>@AnalyticAnna</a:t>
            </a:r>
          </a:p>
        </p:txBody>
      </p:sp>
      <p:grpSp>
        <p:nvGrpSpPr>
          <p:cNvPr id="38" name="Group 37">
            <a:extLst>
              <a:ext uri="{FF2B5EF4-FFF2-40B4-BE49-F238E27FC236}">
                <a16:creationId xmlns:a16="http://schemas.microsoft.com/office/drawing/2014/main" id="{303183FC-E669-0348-9109-53AF35925AD7}"/>
              </a:ext>
            </a:extLst>
          </p:cNvPr>
          <p:cNvGrpSpPr/>
          <p:nvPr/>
        </p:nvGrpSpPr>
        <p:grpSpPr>
          <a:xfrm>
            <a:off x="464713" y="4249774"/>
            <a:ext cx="229600" cy="229600"/>
            <a:chOff x="470537" y="3886355"/>
            <a:chExt cx="229600" cy="229600"/>
          </a:xfrm>
        </p:grpSpPr>
        <p:sp>
          <p:nvSpPr>
            <p:cNvPr id="39" name="Rounded Rectangle 38">
              <a:extLst>
                <a:ext uri="{FF2B5EF4-FFF2-40B4-BE49-F238E27FC236}">
                  <a16:creationId xmlns:a16="http://schemas.microsoft.com/office/drawing/2014/main" id="{85681FCF-845C-174D-BBA7-B144C73A76E7}"/>
                </a:ext>
              </a:extLst>
            </p:cNvPr>
            <p:cNvSpPr/>
            <p:nvPr/>
          </p:nvSpPr>
          <p:spPr>
            <a:xfrm>
              <a:off x="470537" y="3886355"/>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FAFAF"/>
                </a:solidFill>
                <a:effectLst/>
                <a:uLnTx/>
                <a:uFillTx/>
                <a:latin typeface="Segoe UI"/>
                <a:ea typeface="+mn-ea"/>
                <a:cs typeface="+mn-cs"/>
              </a:endParaRPr>
            </a:p>
          </p:txBody>
        </p:sp>
        <p:sp>
          <p:nvSpPr>
            <p:cNvPr id="40" name="Freeform 383">
              <a:extLst>
                <a:ext uri="{FF2B5EF4-FFF2-40B4-BE49-F238E27FC236}">
                  <a16:creationId xmlns:a16="http://schemas.microsoft.com/office/drawing/2014/main" id="{E5694D88-1900-9E4D-A4C8-95F3E335E682}"/>
                </a:ext>
              </a:extLst>
            </p:cNvPr>
            <p:cNvSpPr>
              <a:spLocks/>
            </p:cNvSpPr>
            <p:nvPr/>
          </p:nvSpPr>
          <p:spPr bwMode="auto">
            <a:xfrm>
              <a:off x="537770" y="3958471"/>
              <a:ext cx="103392" cy="89503"/>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64253223-13E9-F846-8358-FB90A499B594}"/>
              </a:ext>
            </a:extLst>
          </p:cNvPr>
          <p:cNvGrpSpPr/>
          <p:nvPr/>
        </p:nvGrpSpPr>
        <p:grpSpPr>
          <a:xfrm>
            <a:off x="464711" y="3856362"/>
            <a:ext cx="229600" cy="229600"/>
            <a:chOff x="470535" y="3492943"/>
            <a:chExt cx="229600" cy="229600"/>
          </a:xfrm>
        </p:grpSpPr>
        <p:sp>
          <p:nvSpPr>
            <p:cNvPr id="42" name="Rounded Rectangle 41">
              <a:extLst>
                <a:ext uri="{FF2B5EF4-FFF2-40B4-BE49-F238E27FC236}">
                  <a16:creationId xmlns:a16="http://schemas.microsoft.com/office/drawing/2014/main" id="{FE504810-6E6B-AF4C-A5C2-CDED951E9E9F}"/>
                </a:ext>
              </a:extLst>
            </p:cNvPr>
            <p:cNvSpPr/>
            <p:nvPr/>
          </p:nvSpPr>
          <p:spPr>
            <a:xfrm>
              <a:off x="470535" y="3492943"/>
              <a:ext cx="229600" cy="229600"/>
            </a:xfrm>
            <a:prstGeom prst="round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FAFAF"/>
                </a:solidFill>
                <a:effectLst/>
                <a:uLnTx/>
                <a:uFillTx/>
                <a:latin typeface="Segoe UI"/>
                <a:ea typeface="+mn-ea"/>
                <a:cs typeface="+mn-cs"/>
              </a:endParaRPr>
            </a:p>
          </p:txBody>
        </p:sp>
        <p:grpSp>
          <p:nvGrpSpPr>
            <p:cNvPr id="45" name="Group 1216">
              <a:extLst>
                <a:ext uri="{FF2B5EF4-FFF2-40B4-BE49-F238E27FC236}">
                  <a16:creationId xmlns:a16="http://schemas.microsoft.com/office/drawing/2014/main" id="{0681A275-BAEF-D746-876C-5517259ED168}"/>
                </a:ext>
              </a:extLst>
            </p:cNvPr>
            <p:cNvGrpSpPr>
              <a:grpSpLocks/>
            </p:cNvGrpSpPr>
            <p:nvPr/>
          </p:nvGrpSpPr>
          <p:grpSpPr bwMode="auto">
            <a:xfrm>
              <a:off x="538132" y="3551431"/>
              <a:ext cx="101582" cy="101580"/>
              <a:chOff x="8400256" y="3573016"/>
              <a:chExt cx="423863" cy="422275"/>
            </a:xfrm>
            <a:solidFill>
              <a:schemeClr val="bg2"/>
            </a:solidFill>
          </p:grpSpPr>
          <p:sp>
            <p:nvSpPr>
              <p:cNvPr id="52" name="Oval 315">
                <a:extLst>
                  <a:ext uri="{FF2B5EF4-FFF2-40B4-BE49-F238E27FC236}">
                    <a16:creationId xmlns:a16="http://schemas.microsoft.com/office/drawing/2014/main" id="{F48808A3-6D43-C54F-A677-FA6E802F72CF}"/>
                  </a:ext>
                </a:extLst>
              </p:cNvPr>
              <p:cNvSpPr>
                <a:spLocks noChangeArrowheads="1"/>
              </p:cNvSpPr>
              <p:nvPr/>
            </p:nvSpPr>
            <p:spPr bwMode="auto">
              <a:xfrm>
                <a:off x="8400256" y="3573016"/>
                <a:ext cx="103188" cy="101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3" name="Rectangle 316">
                <a:extLst>
                  <a:ext uri="{FF2B5EF4-FFF2-40B4-BE49-F238E27FC236}">
                    <a16:creationId xmlns:a16="http://schemas.microsoft.com/office/drawing/2014/main" id="{411C789F-B46A-8D4D-B291-86C054E5F424}"/>
                  </a:ext>
                </a:extLst>
              </p:cNvPr>
              <p:cNvSpPr>
                <a:spLocks noChangeArrowheads="1"/>
              </p:cNvSpPr>
              <p:nvPr/>
            </p:nvSpPr>
            <p:spPr bwMode="auto">
              <a:xfrm>
                <a:off x="8408194" y="3714304"/>
                <a:ext cx="87313" cy="2809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altLang="x-none" sz="1800" b="0" i="0" u="none" strike="noStrike" kern="1200" cap="none" spc="0" normalizeH="0" baseline="0" noProof="0">
                  <a:ln>
                    <a:noFill/>
                  </a:ln>
                  <a:solidFill>
                    <a:srgbClr val="000000"/>
                  </a:solidFill>
                  <a:effectLst/>
                  <a:uLnTx/>
                  <a:uFillTx/>
                  <a:latin typeface="Open Sans" charset="0"/>
                  <a:ea typeface="+mn-ea"/>
                  <a:cs typeface="+mn-cs"/>
                </a:endParaRPr>
              </a:p>
            </p:txBody>
          </p:sp>
          <p:sp>
            <p:nvSpPr>
              <p:cNvPr id="54" name="Freeform 317">
                <a:extLst>
                  <a:ext uri="{FF2B5EF4-FFF2-40B4-BE49-F238E27FC236}">
                    <a16:creationId xmlns:a16="http://schemas.microsoft.com/office/drawing/2014/main" id="{98AD159B-734B-BD48-B052-46258F709AE1}"/>
                  </a:ext>
                </a:extLst>
              </p:cNvPr>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62" name="Straight Connector 61">
            <a:extLst>
              <a:ext uri="{FF2B5EF4-FFF2-40B4-BE49-F238E27FC236}">
                <a16:creationId xmlns:a16="http://schemas.microsoft.com/office/drawing/2014/main" id="{435D441A-76EC-F842-9DF7-75714A4311C4}"/>
              </a:ext>
            </a:extLst>
          </p:cNvPr>
          <p:cNvCxnSpPr>
            <a:cxnSpLocks/>
          </p:cNvCxnSpPr>
          <p:nvPr/>
        </p:nvCxnSpPr>
        <p:spPr>
          <a:xfrm flipH="1">
            <a:off x="5599797" y="2680688"/>
            <a:ext cx="3038365" cy="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5CF4B38A-A63B-43FA-B7FC-3E822D11441A}"/>
              </a:ext>
            </a:extLst>
          </p:cNvPr>
          <p:cNvSpPr>
            <a:spLocks noGrp="1"/>
          </p:cNvSpPr>
          <p:nvPr>
            <p:ph type="body" sz="quarter" idx="15"/>
          </p:nvPr>
        </p:nvSpPr>
        <p:spPr/>
        <p:txBody>
          <a:bodyPr/>
          <a:lstStyle/>
          <a:p>
            <a:endParaRPr lang="en-US"/>
          </a:p>
        </p:txBody>
      </p:sp>
      <p:sp>
        <p:nvSpPr>
          <p:cNvPr id="7" name="Text Placeholder 6">
            <a:extLst>
              <a:ext uri="{FF2B5EF4-FFF2-40B4-BE49-F238E27FC236}">
                <a16:creationId xmlns:a16="http://schemas.microsoft.com/office/drawing/2014/main" id="{938FEFF6-D668-47B9-9437-6D82DCE9EB0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58037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Data Science</a:t>
            </a:r>
          </a:p>
        </p:txBody>
      </p:sp>
    </p:spTree>
    <p:extLst>
      <p:ext uri="{BB962C8B-B14F-4D97-AF65-F5344CB8AC3E}">
        <p14:creationId xmlns:p14="http://schemas.microsoft.com/office/powerpoint/2010/main" val="77006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66746B-5E33-9046-8012-65C9B8A84204}"/>
              </a:ext>
            </a:extLst>
          </p:cNvPr>
          <p:cNvSpPr>
            <a:spLocks noGrp="1"/>
          </p:cNvSpPr>
          <p:nvPr>
            <p:ph type="title"/>
          </p:nvPr>
        </p:nvSpPr>
        <p:spPr>
          <a:xfrm>
            <a:off x="914856" y="2571750"/>
            <a:ext cx="4046985" cy="1567656"/>
          </a:xfrm>
        </p:spPr>
        <p:txBody>
          <a:bodyPr/>
          <a:lstStyle/>
          <a:p>
            <a:r>
              <a:rPr lang="en-US" dirty="0"/>
              <a:t>Data Science</a:t>
            </a:r>
          </a:p>
        </p:txBody>
      </p:sp>
    </p:spTree>
    <p:extLst>
      <p:ext uri="{BB962C8B-B14F-4D97-AF65-F5344CB8AC3E}">
        <p14:creationId xmlns:p14="http://schemas.microsoft.com/office/powerpoint/2010/main" val="3380786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D8B63-69CD-4552-AA3F-AD09D18D9227}"/>
              </a:ext>
            </a:extLst>
          </p:cNvPr>
          <p:cNvSpPr>
            <a:spLocks noGrp="1"/>
          </p:cNvSpPr>
          <p:nvPr>
            <p:ph type="title"/>
          </p:nvPr>
        </p:nvSpPr>
        <p:spPr/>
        <p:txBody>
          <a:bodyPr/>
          <a:lstStyle/>
          <a:p>
            <a:r>
              <a:rPr lang="en-US" dirty="0"/>
              <a:t>Data Science Described</a:t>
            </a:r>
          </a:p>
        </p:txBody>
      </p:sp>
      <p:sp>
        <p:nvSpPr>
          <p:cNvPr id="5" name="Text Placeholder 2">
            <a:extLst>
              <a:ext uri="{FF2B5EF4-FFF2-40B4-BE49-F238E27FC236}">
                <a16:creationId xmlns:a16="http://schemas.microsoft.com/office/drawing/2014/main" id="{DCD7D781-7476-446B-AD8E-41C1B40D1838}"/>
              </a:ext>
            </a:extLst>
          </p:cNvPr>
          <p:cNvSpPr txBox="1">
            <a:spLocks/>
          </p:cNvSpPr>
          <p:nvPr/>
        </p:nvSpPr>
        <p:spPr bwMode="auto">
          <a:xfrm>
            <a:off x="650528" y="1268016"/>
            <a:ext cx="2743200" cy="21717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Data Analysis</a:t>
            </a:r>
          </a:p>
          <a:p>
            <a:pPr marL="557198" lvl="1" indent="-214307" defTabSz="-10404612">
              <a:spcBef>
                <a:spcPts val="225"/>
              </a:spcBef>
              <a:defRPr/>
            </a:pPr>
            <a:r>
              <a:rPr lang="en-US" sz="1500" kern="0" dirty="0">
                <a:solidFill>
                  <a:sysClr val="windowText" lastClr="000000"/>
                </a:solidFill>
              </a:rPr>
              <a:t>Create, Read, Update Delete</a:t>
            </a:r>
          </a:p>
          <a:p>
            <a:pPr marL="557198" lvl="1" indent="-214307" defTabSz="-10404612">
              <a:spcBef>
                <a:spcPts val="225"/>
              </a:spcBef>
              <a:defRPr/>
            </a:pPr>
            <a:r>
              <a:rPr lang="en-US" sz="1500" kern="0" dirty="0">
                <a:solidFill>
                  <a:sysClr val="windowText" lastClr="000000"/>
                </a:solidFill>
              </a:rPr>
              <a:t>Programming and Control</a:t>
            </a:r>
          </a:p>
          <a:p>
            <a:pPr marL="557198" lvl="1" indent="-214307" defTabSz="-10404612">
              <a:spcBef>
                <a:spcPts val="225"/>
              </a:spcBef>
              <a:defRPr/>
            </a:pPr>
            <a:r>
              <a:rPr lang="en-US" sz="1500" kern="0" dirty="0">
                <a:solidFill>
                  <a:sysClr val="windowText" lastClr="000000"/>
                </a:solidFill>
              </a:rPr>
              <a:t>Reporting</a:t>
            </a:r>
          </a:p>
          <a:p>
            <a:pPr marL="557198" lvl="1" indent="-214307" defTabSz="-10404612">
              <a:spcBef>
                <a:spcPts val="225"/>
              </a:spcBef>
              <a:defRPr/>
            </a:pPr>
            <a:r>
              <a:rPr lang="en-US" sz="1500" kern="0" dirty="0">
                <a:solidFill>
                  <a:sysClr val="windowText" lastClr="000000"/>
                </a:solidFill>
              </a:rPr>
              <a:t>Business Intelligence</a:t>
            </a:r>
          </a:p>
          <a:p>
            <a:pPr marL="557198" lvl="1" indent="-214307" defTabSz="-10404612">
              <a:spcBef>
                <a:spcPts val="225"/>
              </a:spcBef>
              <a:defRPr/>
            </a:pPr>
            <a:r>
              <a:rPr lang="en-US" sz="1500" kern="0" dirty="0">
                <a:solidFill>
                  <a:sysClr val="windowText" lastClr="000000"/>
                </a:solidFill>
              </a:rPr>
              <a:t>Statistics and Data Mining</a:t>
            </a:r>
          </a:p>
          <a:p>
            <a:pPr marL="557198" lvl="1" indent="-214307" defTabSz="-10404612">
              <a:spcBef>
                <a:spcPts val="225"/>
              </a:spcBef>
              <a:defRPr/>
            </a:pPr>
            <a:r>
              <a:rPr lang="en-US" sz="1500" kern="0" dirty="0">
                <a:solidFill>
                  <a:sysClr val="windowText" lastClr="000000"/>
                </a:solidFill>
              </a:rPr>
              <a:t>Story Telling</a:t>
            </a:r>
          </a:p>
        </p:txBody>
      </p:sp>
      <p:sp>
        <p:nvSpPr>
          <p:cNvPr id="6" name="Text Placeholder 2">
            <a:extLst>
              <a:ext uri="{FF2B5EF4-FFF2-40B4-BE49-F238E27FC236}">
                <a16:creationId xmlns:a16="http://schemas.microsoft.com/office/drawing/2014/main" id="{EC7282D2-8CB2-49A4-A08B-83708650575A}"/>
              </a:ext>
            </a:extLst>
          </p:cNvPr>
          <p:cNvSpPr txBox="1">
            <a:spLocks/>
          </p:cNvSpPr>
          <p:nvPr/>
        </p:nvSpPr>
        <p:spPr bwMode="auto">
          <a:xfrm>
            <a:off x="5195102" y="1268016"/>
            <a:ext cx="2743200" cy="1600200"/>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prstClr val="black"/>
                </a:solidFill>
              </a:rPr>
              <a:t>Scientific Process</a:t>
            </a:r>
          </a:p>
          <a:p>
            <a:pPr marL="557198" lvl="1" indent="-214307" defTabSz="-10404612">
              <a:spcBef>
                <a:spcPts val="225"/>
              </a:spcBef>
              <a:defRPr/>
            </a:pPr>
            <a:r>
              <a:rPr lang="en-US" sz="1500" kern="0" dirty="0">
                <a:solidFill>
                  <a:prstClr val="black"/>
                </a:solidFill>
              </a:rPr>
              <a:t>Define the Question</a:t>
            </a:r>
          </a:p>
          <a:p>
            <a:pPr marL="557198" lvl="1" indent="-214307" defTabSz="-10404612">
              <a:spcBef>
                <a:spcPts val="225"/>
              </a:spcBef>
              <a:defRPr/>
            </a:pPr>
            <a:r>
              <a:rPr lang="en-US" sz="1500" kern="0" dirty="0">
                <a:solidFill>
                  <a:prstClr val="black"/>
                </a:solidFill>
              </a:rPr>
              <a:t>(Create Hypothesis)</a:t>
            </a:r>
          </a:p>
          <a:p>
            <a:pPr marL="557198" lvl="1" indent="-214307" defTabSz="-10404612">
              <a:spcBef>
                <a:spcPts val="225"/>
              </a:spcBef>
              <a:defRPr/>
            </a:pPr>
            <a:r>
              <a:rPr lang="en-US" sz="1500" kern="0" dirty="0">
                <a:solidFill>
                  <a:prstClr val="black"/>
                </a:solidFill>
              </a:rPr>
              <a:t>Create a Repeatable Test</a:t>
            </a:r>
          </a:p>
          <a:p>
            <a:pPr marL="557198" lvl="1" indent="-214307" defTabSz="-10404612">
              <a:spcBef>
                <a:spcPts val="225"/>
              </a:spcBef>
              <a:defRPr/>
            </a:pPr>
            <a:r>
              <a:rPr lang="en-US" sz="1500" kern="0" dirty="0">
                <a:solidFill>
                  <a:prstClr val="black"/>
                </a:solidFill>
              </a:rPr>
              <a:t>Publish Results</a:t>
            </a:r>
          </a:p>
        </p:txBody>
      </p:sp>
      <p:pic>
        <p:nvPicPr>
          <p:cNvPr id="7" name="Picture 6">
            <a:extLst>
              <a:ext uri="{FF2B5EF4-FFF2-40B4-BE49-F238E27FC236}">
                <a16:creationId xmlns:a16="http://schemas.microsoft.com/office/drawing/2014/main" id="{1D100704-6929-43F0-A404-146E62AD437F}"/>
              </a:ext>
            </a:extLst>
          </p:cNvPr>
          <p:cNvPicPr>
            <a:picLocks noChangeAspect="1"/>
          </p:cNvPicPr>
          <p:nvPr/>
        </p:nvPicPr>
        <p:blipFill>
          <a:blip r:embed="rId3"/>
          <a:stretch>
            <a:fillRect/>
          </a:stretch>
        </p:blipFill>
        <p:spPr>
          <a:xfrm>
            <a:off x="7711284" y="1851810"/>
            <a:ext cx="454035" cy="820757"/>
          </a:xfrm>
          <a:prstGeom prst="rect">
            <a:avLst/>
          </a:prstGeom>
        </p:spPr>
      </p:pic>
      <p:pic>
        <p:nvPicPr>
          <p:cNvPr id="8" name="Picture 7">
            <a:extLst>
              <a:ext uri="{FF2B5EF4-FFF2-40B4-BE49-F238E27FC236}">
                <a16:creationId xmlns:a16="http://schemas.microsoft.com/office/drawing/2014/main" id="{67EA6777-E902-46BA-A6A4-960983E02A97}"/>
              </a:ext>
            </a:extLst>
          </p:cNvPr>
          <p:cNvPicPr>
            <a:picLocks noChangeAspect="1"/>
          </p:cNvPicPr>
          <p:nvPr/>
        </p:nvPicPr>
        <p:blipFill>
          <a:blip r:embed="rId4"/>
          <a:stretch>
            <a:fillRect/>
          </a:stretch>
        </p:blipFill>
        <p:spPr>
          <a:xfrm>
            <a:off x="2635239" y="1287750"/>
            <a:ext cx="1560732" cy="1560732"/>
          </a:xfrm>
          <a:prstGeom prst="rect">
            <a:avLst/>
          </a:prstGeom>
        </p:spPr>
      </p:pic>
      <p:sp>
        <p:nvSpPr>
          <p:cNvPr id="9" name="Text Placeholder 2">
            <a:extLst>
              <a:ext uri="{FF2B5EF4-FFF2-40B4-BE49-F238E27FC236}">
                <a16:creationId xmlns:a16="http://schemas.microsoft.com/office/drawing/2014/main" id="{58FDA9D8-411D-4E15-8080-C10896EF4E93}"/>
              </a:ext>
            </a:extLst>
          </p:cNvPr>
          <p:cNvSpPr txBox="1">
            <a:spLocks/>
          </p:cNvSpPr>
          <p:nvPr/>
        </p:nvSpPr>
        <p:spPr bwMode="auto">
          <a:xfrm>
            <a:off x="3087208" y="3862389"/>
            <a:ext cx="3167108" cy="994172"/>
          </a:xfrm>
          <a:prstGeom prst="rect">
            <a:avLst/>
          </a:prstGeom>
          <a:noFill/>
          <a:ln w="9525">
            <a:noFill/>
            <a:miter lim="800000"/>
            <a:headEnd/>
            <a:tailEnd/>
          </a:ln>
        </p:spPr>
        <p:txBody>
          <a:bodyPr vert="horz" wrap="square" lIns="68579" tIns="34289" rIns="68579" bIns="34289" numCol="1" rtlCol="0" anchor="t" anchorCtr="0" compatLnSpc="1">
            <a:prstTxWarp prst="textNoShape">
              <a:avLst/>
            </a:prstTxWarp>
          </a:bodyPr>
          <a:lstStyle>
            <a:lvl1pPr marL="342892" indent="-342892" algn="l" defTabSz="-13872816" rtl="0" eaLnBrk="1" fontAlgn="base" hangingPunct="1">
              <a:spcBef>
                <a:spcPts val="300"/>
              </a:spcBef>
              <a:spcAft>
                <a:spcPct val="0"/>
              </a:spcAft>
              <a:buClrTx/>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ClrTx/>
              <a:buSzPct val="50000"/>
              <a:buFont typeface="Wingdings" pitchFamily="2" charset="2"/>
              <a:buChar char="o"/>
              <a:defRPr sz="1800" b="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ClrTx/>
              <a:buSzPct val="50000"/>
              <a:buFont typeface="Wingdings" pitchFamily="2" charset="2"/>
              <a:buChar char="o"/>
              <a:defRPr sz="1600" b="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ClrTx/>
              <a:buSzPct val="50000"/>
              <a:buFont typeface="Wingdings" pitchFamily="2" charset="2"/>
              <a:buChar char="o"/>
              <a:defRPr sz="1400" b="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ClrTx/>
              <a:buSzPct val="50000"/>
              <a:buFont typeface="Wingdings" pitchFamily="2" charset="2"/>
              <a:buChar char="o"/>
              <a:defRPr sz="1200" b="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a:lstStyle>
          <a:p>
            <a:pPr marL="257169" indent="-257169" defTabSz="-10404612">
              <a:spcBef>
                <a:spcPts val="225"/>
              </a:spcBef>
              <a:defRPr/>
            </a:pPr>
            <a:r>
              <a:rPr lang="en-US" sz="1800" kern="0" dirty="0">
                <a:solidFill>
                  <a:sysClr val="windowText" lastClr="000000"/>
                </a:solidFill>
              </a:rPr>
              <a:t>Artificial Intelligence</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Machine Learning</a:t>
            </a:r>
          </a:p>
          <a:p>
            <a:pPr marL="557198" lvl="1" indent="-257169" defTabSz="-10404612">
              <a:spcBef>
                <a:spcPts val="225"/>
              </a:spcBef>
              <a:buSzTx/>
              <a:buFont typeface="Wingdings" pitchFamily="2" charset="2"/>
              <a:buChar char="§"/>
              <a:defRPr/>
            </a:pPr>
            <a:r>
              <a:rPr lang="en-US" sz="1650" b="1" kern="0" dirty="0">
                <a:solidFill>
                  <a:sysClr val="windowText" lastClr="000000"/>
                </a:solidFill>
                <a:latin typeface="Calibri" pitchFamily="34" charset="0"/>
              </a:rPr>
              <a:t>Deep Learning</a:t>
            </a:r>
          </a:p>
        </p:txBody>
      </p:sp>
      <p:sp>
        <p:nvSpPr>
          <p:cNvPr id="3" name="TextBox 2">
            <a:extLst>
              <a:ext uri="{FF2B5EF4-FFF2-40B4-BE49-F238E27FC236}">
                <a16:creationId xmlns:a16="http://schemas.microsoft.com/office/drawing/2014/main" id="{57EC9A6B-5991-6B4F-BC8B-14CA686CDBBA}"/>
              </a:ext>
            </a:extLst>
          </p:cNvPr>
          <p:cNvSpPr txBox="1"/>
          <p:nvPr/>
        </p:nvSpPr>
        <p:spPr>
          <a:xfrm>
            <a:off x="175633" y="4731157"/>
            <a:ext cx="2659565" cy="461665"/>
          </a:xfrm>
          <a:prstGeom prst="rect">
            <a:avLst/>
          </a:prstGeom>
          <a:noFill/>
        </p:spPr>
        <p:txBody>
          <a:bodyPr wrap="square" rtlCol="0">
            <a:spAutoFit/>
          </a:bodyPr>
          <a:lstStyle/>
          <a:p>
            <a:pPr defTabSz="685800"/>
            <a:r>
              <a:rPr lang="en-US" sz="2400" dirty="0">
                <a:solidFill>
                  <a:srgbClr val="70AD47">
                    <a:lumMod val="50000"/>
                  </a:srgbClr>
                </a:solidFill>
                <a:latin typeface="Calibri" panose="020F0502020204030204"/>
              </a:rPr>
              <a:t>http://</a:t>
            </a:r>
            <a:r>
              <a:rPr lang="en-US" sz="2400" dirty="0" err="1">
                <a:solidFill>
                  <a:srgbClr val="70AD47">
                    <a:lumMod val="50000"/>
                  </a:srgbClr>
                </a:solidFill>
                <a:latin typeface="Calibri" panose="020F0502020204030204"/>
              </a:rPr>
              <a:t>aka.ms</a:t>
            </a:r>
            <a:r>
              <a:rPr lang="en-US" sz="2400" dirty="0">
                <a:solidFill>
                  <a:srgbClr val="70AD47">
                    <a:lumMod val="50000"/>
                  </a:srgbClr>
                </a:solidFill>
                <a:latin typeface="Calibri" panose="020F0502020204030204"/>
              </a:rPr>
              <a:t>/</a:t>
            </a:r>
            <a:r>
              <a:rPr lang="en-US" sz="2400" dirty="0" err="1">
                <a:solidFill>
                  <a:srgbClr val="70AD47">
                    <a:lumMod val="50000"/>
                  </a:srgbClr>
                </a:solidFill>
                <a:latin typeface="Calibri" panose="020F0502020204030204"/>
              </a:rPr>
              <a:t>tdsp</a:t>
            </a:r>
            <a:endParaRPr lang="en-US" sz="2400" dirty="0">
              <a:solidFill>
                <a:srgbClr val="70AD47">
                  <a:lumMod val="50000"/>
                </a:srgbClr>
              </a:solidFill>
              <a:latin typeface="Calibri" panose="020F0502020204030204"/>
            </a:endParaRPr>
          </a:p>
        </p:txBody>
      </p:sp>
    </p:spTree>
    <p:extLst>
      <p:ext uri="{BB962C8B-B14F-4D97-AF65-F5344CB8AC3E}">
        <p14:creationId xmlns:p14="http://schemas.microsoft.com/office/powerpoint/2010/main" val="23672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2" end="2"/>
                                            </p:txEl>
                                          </p:spTgt>
                                        </p:tgtEl>
                                        <p:attrNameLst>
                                          <p:attrName>style.visibility</p:attrName>
                                        </p:attrNameLst>
                                      </p:cBhvr>
                                      <p:to>
                                        <p:strVal val="visible"/>
                                      </p:to>
                                    </p:set>
                                    <p:animEffect transition="in" filter="fade">
                                      <p:cBhvr>
                                        <p:cTn id="40" dur="500"/>
                                        <p:tgtEl>
                                          <p:spTgt spid="6">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Effect transition="in" filter="fade">
                                      <p:cBhvr>
                                        <p:cTn id="43" dur="500"/>
                                        <p:tgtEl>
                                          <p:spTgt spid="6">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xEl>
                                              <p:pRg st="4" end="4"/>
                                            </p:txEl>
                                          </p:spTgt>
                                        </p:tgtEl>
                                        <p:attrNameLst>
                                          <p:attrName>style.visibility</p:attrName>
                                        </p:attrNameLst>
                                      </p:cBhvr>
                                      <p:to>
                                        <p:strVal val="visible"/>
                                      </p:to>
                                    </p:set>
                                    <p:animEffect transition="in" filter="fade">
                                      <p:cBhvr>
                                        <p:cTn id="46" dur="500"/>
                                        <p:tgtEl>
                                          <p:spTgt spid="6">
                                            <p:txEl>
                                              <p:pRg st="4" end="4"/>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animEffect transition="in" filter="fade">
                                      <p:cBhvr>
                                        <p:cTn id="55" dur="500"/>
                                        <p:tgtEl>
                                          <p:spTgt spid="9">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9">
                                            <p:txEl>
                                              <p:pRg st="1" end="1"/>
                                            </p:txEl>
                                          </p:spTgt>
                                        </p:tgtEl>
                                        <p:attrNameLst>
                                          <p:attrName>style.visibility</p:attrName>
                                        </p:attrNameLst>
                                      </p:cBhvr>
                                      <p:to>
                                        <p:strVal val="visible"/>
                                      </p:to>
                                    </p:set>
                                    <p:animEffect transition="in" filter="fade">
                                      <p:cBhvr>
                                        <p:cTn id="60" dur="500"/>
                                        <p:tgtEl>
                                          <p:spTgt spid="9">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animEffect transition="in" filter="fade">
                                      <p:cBhvr>
                                        <p:cTn id="6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Progression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849BA90-454E-9B47-8A1A-A258B0B23188}"/>
              </a:ext>
            </a:extLst>
          </p:cNvPr>
          <p:cNvPicPr>
            <a:picLocks noChangeAspect="1"/>
          </p:cNvPicPr>
          <p:nvPr/>
        </p:nvPicPr>
        <p:blipFill>
          <a:blip r:embed="rId3"/>
          <a:stretch>
            <a:fillRect/>
          </a:stretch>
        </p:blipFill>
        <p:spPr>
          <a:xfrm>
            <a:off x="777863" y="955357"/>
            <a:ext cx="7813341" cy="3953551"/>
          </a:xfrm>
          <a:prstGeom prst="rect">
            <a:avLst/>
          </a:prstGeom>
        </p:spPr>
      </p:pic>
      <p:sp>
        <p:nvSpPr>
          <p:cNvPr id="9" name="Rectangle 8">
            <a:extLst>
              <a:ext uri="{FF2B5EF4-FFF2-40B4-BE49-F238E27FC236}">
                <a16:creationId xmlns:a16="http://schemas.microsoft.com/office/drawing/2014/main" id="{124933B2-7C65-DC42-982F-3B3714055DEE}"/>
              </a:ext>
            </a:extLst>
          </p:cNvPr>
          <p:cNvSpPr/>
          <p:nvPr/>
        </p:nvSpPr>
        <p:spPr bwMode="auto">
          <a:xfrm>
            <a:off x="3740727" y="2144684"/>
            <a:ext cx="4850476"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 name="Rectangle 6">
            <a:extLst>
              <a:ext uri="{FF2B5EF4-FFF2-40B4-BE49-F238E27FC236}">
                <a16:creationId xmlns:a16="http://schemas.microsoft.com/office/drawing/2014/main" id="{399807DC-AD59-4A4D-A9D7-0136D1271748}"/>
              </a:ext>
            </a:extLst>
          </p:cNvPr>
          <p:cNvSpPr/>
          <p:nvPr/>
        </p:nvSpPr>
        <p:spPr bwMode="auto">
          <a:xfrm>
            <a:off x="5710844" y="2144684"/>
            <a:ext cx="2880359" cy="2764224"/>
          </a:xfrm>
          <a:prstGeom prst="rect">
            <a:avLst/>
          </a:prstGeom>
          <a:solidFill>
            <a:srgbClr val="EAEB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D49E72A2-4C52-2C4E-A5C8-76C4E262AB63}"/>
              </a:ext>
            </a:extLst>
          </p:cNvPr>
          <p:cNvSpPr/>
          <p:nvPr/>
        </p:nvSpPr>
        <p:spPr bwMode="auto">
          <a:xfrm>
            <a:off x="777862" y="955356"/>
            <a:ext cx="7813341" cy="118932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9172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1"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7"/>
                                        </p:tgtEl>
                                        <p:attrNameLst>
                                          <p:attrName>ppt_y</p:attrName>
                                        </p:attrNameLst>
                                      </p:cBhvr>
                                      <p:tavLst>
                                        <p:tav tm="0">
                                          <p:val>
                                            <p:strVal val="#ppt_y"/>
                                          </p:val>
                                        </p:tav>
                                        <p:tav tm="100000">
                                          <p:val>
                                            <p:strVal val="#ppt_y+#ppt_h*1.125000"/>
                                          </p:val>
                                        </p:tav>
                                      </p:tavLst>
                                    </p:anim>
                                    <p:animEffect transition="out" filter="wipe(down)">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17766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2856507"/>
            <a:ext cx="9144000" cy="2286994"/>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AE84AB85-EEF6-4076-A6FF-5F061F72AADB}"/>
              </a:ext>
            </a:extLst>
          </p:cNvPr>
          <p:cNvSpPr>
            <a:spLocks noGrp="1"/>
          </p:cNvSpPr>
          <p:nvPr>
            <p:ph type="title"/>
          </p:nvPr>
        </p:nvSpPr>
        <p:spPr>
          <a:xfrm>
            <a:off x="603363" y="893847"/>
            <a:ext cx="7516085" cy="2232258"/>
          </a:xfrm>
        </p:spPr>
        <p:txBody>
          <a:bodyPr vert="horz" lIns="68580" tIns="34290" rIns="68580" bIns="34290" rtlCol="0" anchor="ctr">
            <a:normAutofit/>
          </a:bodyPr>
          <a:lstStyle/>
          <a:p>
            <a:r>
              <a:rPr lang="en-US" sz="4950" dirty="0">
                <a:solidFill>
                  <a:srgbClr val="FFFFFF"/>
                </a:solidFill>
              </a:rPr>
              <a:t>Artificial Intelligence</a:t>
            </a:r>
          </a:p>
        </p:txBody>
      </p:sp>
    </p:spTree>
    <p:extLst>
      <p:ext uri="{BB962C8B-B14F-4D97-AF65-F5344CB8AC3E}">
        <p14:creationId xmlns:p14="http://schemas.microsoft.com/office/powerpoint/2010/main" val="2291622433"/>
      </p:ext>
    </p:extLst>
  </p:cSld>
  <p:clrMapOvr>
    <a:masterClrMapping/>
  </p:clrMapOvr>
</p:sld>
</file>

<file path=ppt/theme/theme1.xml><?xml version="1.0" encoding="utf-8"?>
<a:theme xmlns:a="http://schemas.openxmlformats.org/drawingml/2006/main" name="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ASS 2013_SpeakerTemplate_16x9">
  <a:themeElements>
    <a:clrScheme name="PASS Color Palette">
      <a:dk1>
        <a:srgbClr val="000000"/>
      </a:dk1>
      <a:lt1>
        <a:srgbClr val="AFAFAF"/>
      </a:lt1>
      <a:dk2>
        <a:srgbClr val="505050"/>
      </a:dk2>
      <a:lt2>
        <a:srgbClr val="FFFFFF"/>
      </a:lt2>
      <a:accent1>
        <a:srgbClr val="F0493E"/>
      </a:accent1>
      <a:accent2>
        <a:srgbClr val="B8232F"/>
      </a:accent2>
      <a:accent3>
        <a:srgbClr val="33C0CD"/>
      </a:accent3>
      <a:accent4>
        <a:srgbClr val="007579"/>
      </a:accent4>
      <a:accent5>
        <a:srgbClr val="302A7E"/>
      </a:accent5>
      <a:accent6>
        <a:srgbClr val="6658A6"/>
      </a:accent6>
      <a:hlink>
        <a:srgbClr val="33C0CD"/>
      </a:hlink>
      <a:folHlink>
        <a:srgbClr val="33C0CD"/>
      </a:folHlink>
    </a:clrScheme>
    <a:fontScheme name="PAS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2" ma:contentTypeDescription="Create a new document." ma:contentTypeScope="" ma:versionID="9cca9bff1e76581c6c3a239b002a237e">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badc01998770ca9dfb792c6e05e8707d"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9E8F01-8DFB-414B-BEE9-8CACFC5B0407}">
  <ds:schemaRefs>
    <ds:schemaRef ds:uri="3ae6f26d-9444-4782-a775-fd15bae28999"/>
    <ds:schemaRef ds:uri="72c0272b-f05b-475f-9459-f7525b8ef3e1"/>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sharepoint/v3"/>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85E4516-B0D1-475D-BF3E-27246D991186}">
  <ds:schemaRefs>
    <ds:schemaRef ds:uri="http://schemas.microsoft.com/sharepoint/v3/contenttype/forms"/>
  </ds:schemaRefs>
</ds:datastoreItem>
</file>

<file path=customXml/itemProps3.xml><?xml version="1.0" encoding="utf-8"?>
<ds:datastoreItem xmlns:ds="http://schemas.openxmlformats.org/officeDocument/2006/customXml" ds:itemID="{57789BB2-6909-44D9-9735-0192D2AB31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4666</TotalTime>
  <Words>4257</Words>
  <Application>Microsoft Office PowerPoint</Application>
  <PresentationFormat>On-screen Show (16:9)</PresentationFormat>
  <Paragraphs>569</Paragraphs>
  <Slides>40</Slides>
  <Notes>19</Notes>
  <HiddenSlides>7</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Arial</vt:lpstr>
      <vt:lpstr>Calibri</vt:lpstr>
      <vt:lpstr>Calibri Light</vt:lpstr>
      <vt:lpstr>Cambria Math</vt:lpstr>
      <vt:lpstr>Gill Sans</vt:lpstr>
      <vt:lpstr>Open Sans</vt:lpstr>
      <vt:lpstr>Segoe UI</vt:lpstr>
      <vt:lpstr>Segoe UI Light</vt:lpstr>
      <vt:lpstr>Segoe UI Semibold</vt:lpstr>
      <vt:lpstr>Segoe UI Semilight</vt:lpstr>
      <vt:lpstr>Wingdings</vt:lpstr>
      <vt:lpstr>PASS 2013_SpeakerTemplate_16x9</vt:lpstr>
      <vt:lpstr>1_PASS 2013_SpeakerTemplate_16x9</vt:lpstr>
      <vt:lpstr>Office Theme</vt:lpstr>
      <vt:lpstr>PowerPoint Presentation</vt:lpstr>
      <vt:lpstr>A Behind the Scenes Look at Machine Learning, AI and DL</vt:lpstr>
      <vt:lpstr>PASS Summit Learning Pathway: AI for Everyone</vt:lpstr>
      <vt:lpstr>Agenda</vt:lpstr>
      <vt:lpstr>Data Science</vt:lpstr>
      <vt:lpstr>Data Science</vt:lpstr>
      <vt:lpstr>Data Science Described</vt:lpstr>
      <vt:lpstr>Progression</vt:lpstr>
      <vt:lpstr>Artificial Intelligence</vt:lpstr>
      <vt:lpstr>Artificial Intelligence</vt:lpstr>
      <vt:lpstr>Artificial Intelligence</vt:lpstr>
      <vt:lpstr>Artificial Intelligence Uses and Implementation Families</vt:lpstr>
      <vt:lpstr>Machine Learning</vt:lpstr>
      <vt:lpstr>Machine Learning</vt:lpstr>
      <vt:lpstr>Machine Learning</vt:lpstr>
      <vt:lpstr>Machine Learning Simplified</vt:lpstr>
      <vt:lpstr>Machine Learning Uses and Algorithm Families</vt:lpstr>
      <vt:lpstr>Languages and Libraries</vt:lpstr>
      <vt:lpstr>Example Code</vt:lpstr>
      <vt:lpstr>Deep Learning</vt:lpstr>
      <vt:lpstr>Deep Learning</vt:lpstr>
      <vt:lpstr>Complex Predictions and Classifications</vt:lpstr>
      <vt:lpstr>Understanding Deep Learning  Learning through layers</vt:lpstr>
      <vt:lpstr>Understanding Deep Learning  Learning through layers</vt:lpstr>
      <vt:lpstr>PowerPoint Presentation</vt:lpstr>
      <vt:lpstr>PowerPoint Presentation</vt:lpstr>
      <vt:lpstr>PowerPoint Presentation</vt:lpstr>
      <vt:lpstr>Demo  Not-so-deep Learning with Neural Networks</vt:lpstr>
      <vt:lpstr>Platforms and Tools</vt:lpstr>
      <vt:lpstr>PowerPoint Presentation</vt:lpstr>
      <vt:lpstr>PowerPoint Presentation</vt:lpstr>
      <vt:lpstr>PowerPoint Presentation</vt:lpstr>
      <vt:lpstr>Hybrid Modeling and Deployments Deploy and manage models on internal systems or intelligent cloud and edge </vt:lpstr>
      <vt:lpstr>Resources</vt:lpstr>
      <vt:lpstr>What did we learn?</vt:lpstr>
      <vt:lpstr>PASS Summit Learning Pathway: AI for Everyone</vt:lpstr>
      <vt:lpstr>Resources</vt:lpstr>
      <vt:lpstr>PowerPoint Presentation</vt:lpstr>
      <vt:lpstr>PowerPoint Presentation</vt:lpstr>
      <vt:lpstr>Anna Hoffman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Hoffman</dc:creator>
  <cp:lastModifiedBy>Anna Hoffman</cp:lastModifiedBy>
  <cp:revision>16</cp:revision>
  <dcterms:created xsi:type="dcterms:W3CDTF">2019-10-25T12:47:01Z</dcterms:created>
  <dcterms:modified xsi:type="dcterms:W3CDTF">2019-10-31T22:24:50Z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2019-10-25T14:16:07.3624655Z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275a7e48-f995-4f88-90ba-b4fbc11a6be1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